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750E9-140E-455F-BCEC-743BE3BE0EB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E5EAC-F4EF-4C0D-8675-3732BD35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Muppets Reenact the Continental Congress- (7:53) (painting)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declaration of independence –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story of us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(4:00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(doc)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33379-DB67-4B2D-958F-E8D1C52DC2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0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535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1768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1905000"/>
            <a:ext cx="107696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359152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673600" y="2359152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4704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82296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432800" y="2359152"/>
            <a:ext cx="3352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840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VIpACJRnZZE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AVpj_Vo7z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s://www.youtube.com/watch?v=yb7MI8NQLoo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Warm-up	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153400" cy="4038600"/>
          </a:xfrm>
        </p:spPr>
        <p:txBody>
          <a:bodyPr>
            <a:normAutofit/>
          </a:bodyPr>
          <a:lstStyle/>
          <a:p>
            <a:r>
              <a:rPr lang="en-US" sz="6000" dirty="0"/>
              <a:t>Recall: What were the </a:t>
            </a:r>
            <a:r>
              <a:rPr lang="en-US" sz="6000" b="1" dirty="0"/>
              <a:t>ACTS</a:t>
            </a:r>
            <a:r>
              <a:rPr lang="en-US" sz="6000" dirty="0"/>
              <a:t> of war? </a:t>
            </a:r>
            <a:r>
              <a:rPr lang="en-US" sz="6000" dirty="0" smtClean="0"/>
              <a:t>List them.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8859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336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Exit Ticket: </a:t>
            </a:r>
            <a:r>
              <a:rPr lang="en-US" i="1" dirty="0" smtClean="0"/>
              <a:t>Common </a:t>
            </a:r>
            <a:r>
              <a:rPr lang="en-US" i="1" dirty="0" smtClean="0"/>
              <a:t>Sense</a:t>
            </a:r>
            <a:r>
              <a:rPr lang="en-US" dirty="0" smtClean="0"/>
              <a:t> Analysis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2438400"/>
            <a:ext cx="8229600" cy="3657600"/>
          </a:xfrm>
        </p:spPr>
        <p:txBody>
          <a:bodyPr/>
          <a:lstStyle/>
          <a:p>
            <a:r>
              <a:rPr lang="en-US" dirty="0" smtClean="0"/>
              <a:t>Go to Google Classroom</a:t>
            </a:r>
          </a:p>
          <a:p>
            <a:r>
              <a:rPr lang="en-US" dirty="0" smtClean="0"/>
              <a:t>Download and submit the </a:t>
            </a:r>
            <a:r>
              <a:rPr lang="en-US" i="1" dirty="0" smtClean="0"/>
              <a:t>Common Sense </a:t>
            </a:r>
            <a:r>
              <a:rPr lang="en-US" dirty="0" smtClean="0"/>
              <a:t>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9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Lesson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Declaring Independence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7357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22320" y="322072"/>
            <a:ext cx="6096000" cy="396240"/>
          </a:xfrm>
        </p:spPr>
        <p:txBody>
          <a:bodyPr/>
          <a:lstStyle/>
          <a:p>
            <a:r>
              <a:rPr lang="en-US" sz="3600" dirty="0" smtClean="0"/>
              <a:t>Declaring Independence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25348" y="1006856"/>
            <a:ext cx="1267968" cy="228600"/>
          </a:xfrm>
        </p:spPr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600" dirty="0" smtClean="0"/>
              <a:t>Big Idea</a:t>
            </a:r>
          </a:p>
          <a:p>
            <a:pPr lvl="1"/>
            <a:r>
              <a:rPr lang="en-US" sz="3200" dirty="0" smtClean="0"/>
              <a:t>The colonies formally declared their independence from Great Britain.</a:t>
            </a:r>
          </a:p>
          <a:p>
            <a:r>
              <a:rPr lang="en-US" sz="3600" dirty="0" smtClean="0"/>
              <a:t>Main Ideas</a:t>
            </a:r>
          </a:p>
          <a:p>
            <a:pPr lvl="2"/>
            <a:r>
              <a:rPr lang="en-US" sz="3200" dirty="0"/>
              <a:t>Thomas Paine’s </a:t>
            </a:r>
            <a:r>
              <a:rPr lang="en-US" sz="3200" i="1" dirty="0"/>
              <a:t>Common Sense </a:t>
            </a:r>
            <a:r>
              <a:rPr lang="en-US" sz="3200" dirty="0"/>
              <a:t>led many colonists to support independence. </a:t>
            </a:r>
          </a:p>
          <a:p>
            <a:pPr lvl="2"/>
            <a:r>
              <a:rPr lang="en-US" sz="3200" dirty="0"/>
              <a:t>Colonists had to choose sides when independence was declared.</a:t>
            </a:r>
          </a:p>
          <a:p>
            <a:pPr lvl="2"/>
            <a:r>
              <a:rPr lang="en-US" sz="3200" dirty="0"/>
              <a:t>The Declaration of Independence did not address the rights of all colonists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499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00" y="221080"/>
            <a:ext cx="7640320" cy="396240"/>
          </a:xfrm>
        </p:spPr>
        <p:txBody>
          <a:bodyPr/>
          <a:lstStyle/>
          <a:p>
            <a:r>
              <a:rPr lang="en-US" sz="3600" dirty="0" smtClean="0"/>
              <a:t>Paine’s </a:t>
            </a:r>
            <a:r>
              <a:rPr lang="en-US" sz="3600" i="1" dirty="0" smtClean="0"/>
              <a:t>Common Sense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92100" y="2057400"/>
            <a:ext cx="8305800" cy="4413304"/>
          </a:xfrm>
        </p:spPr>
        <p:txBody>
          <a:bodyPr/>
          <a:lstStyle/>
          <a:p>
            <a:pPr lvl="1"/>
            <a:r>
              <a:rPr lang="en-US" sz="2800" b="1" u="sng" dirty="0">
                <a:solidFill>
                  <a:srgbClr val="DC5924"/>
                </a:solidFill>
              </a:rPr>
              <a:t>Common Sense</a:t>
            </a:r>
            <a:r>
              <a:rPr lang="en-US" sz="2800" b="1" dirty="0">
                <a:solidFill>
                  <a:srgbClr val="DC5924"/>
                </a:solidFill>
              </a:rPr>
              <a:t>: </a:t>
            </a:r>
            <a:r>
              <a:rPr lang="en-US" sz="2800" dirty="0"/>
              <a:t>a forty-seven-page pamphlet written by </a:t>
            </a:r>
            <a:r>
              <a:rPr lang="en-US" sz="2800" b="1" u="sng" dirty="0">
                <a:solidFill>
                  <a:srgbClr val="DC5924"/>
                </a:solidFill>
              </a:rPr>
              <a:t>Thomas Paine</a:t>
            </a:r>
            <a:r>
              <a:rPr lang="en-US" sz="2800" b="1" dirty="0">
                <a:solidFill>
                  <a:srgbClr val="DC5924"/>
                </a:solidFill>
              </a:rPr>
              <a:t>, </a:t>
            </a:r>
            <a:r>
              <a:rPr lang="en-US" sz="2800" dirty="0"/>
              <a:t>published in January </a:t>
            </a:r>
            <a:r>
              <a:rPr lang="en-US" sz="2800" dirty="0" smtClean="0"/>
              <a:t>1776</a:t>
            </a:r>
          </a:p>
          <a:p>
            <a:pPr lvl="2"/>
            <a:r>
              <a:rPr lang="en-US" sz="2800" dirty="0" smtClean="0"/>
              <a:t>Urged </a:t>
            </a:r>
            <a:r>
              <a:rPr lang="en-US" sz="2800" dirty="0"/>
              <a:t>separation from Great Britain </a:t>
            </a:r>
          </a:p>
          <a:p>
            <a:pPr lvl="2"/>
            <a:r>
              <a:rPr lang="en-US" sz="2800" dirty="0" smtClean="0"/>
              <a:t>Argued </a:t>
            </a:r>
            <a:r>
              <a:rPr lang="en-US" sz="2800" dirty="0"/>
              <a:t>that citizens, not monarchs, should make laws</a:t>
            </a:r>
          </a:p>
          <a:p>
            <a:pPr lvl="2"/>
            <a:r>
              <a:rPr lang="en-US" sz="2800" dirty="0" smtClean="0"/>
              <a:t>Argued </a:t>
            </a:r>
            <a:r>
              <a:rPr lang="en-US" sz="2800" dirty="0"/>
              <a:t>for economic freedom and the right to military self-defense </a:t>
            </a:r>
          </a:p>
          <a:p>
            <a:pPr lvl="2"/>
            <a:r>
              <a:rPr lang="en-US" sz="2800" dirty="0" smtClean="0"/>
              <a:t>Cried </a:t>
            </a:r>
            <a:r>
              <a:rPr lang="en-US" sz="2800" dirty="0"/>
              <a:t>out against tyranny, the abuse of government power</a:t>
            </a:r>
          </a:p>
          <a:p>
            <a:pPr lvl="2"/>
            <a:r>
              <a:rPr lang="en-US" sz="2800" dirty="0" smtClean="0"/>
              <a:t>Reached </a:t>
            </a:r>
            <a:r>
              <a:rPr lang="en-US" sz="2800" dirty="0"/>
              <a:t>a wide audience, selling some 500,000 copies</a:t>
            </a:r>
          </a:p>
          <a:p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2800" y="888592"/>
            <a:ext cx="11379200" cy="762000"/>
          </a:xfrm>
        </p:spPr>
        <p:txBody>
          <a:bodyPr/>
          <a:lstStyle/>
          <a:p>
            <a:r>
              <a:rPr lang="en-US" sz="3200" dirty="0" smtClean="0"/>
              <a:t>Main Idea 1</a:t>
            </a:r>
          </a:p>
          <a:p>
            <a:pPr lvl="1"/>
            <a:r>
              <a:rPr lang="en-US" sz="2800" dirty="0" smtClean="0"/>
              <a:t>Thomas Paine’s </a:t>
            </a:r>
            <a:r>
              <a:rPr lang="en-US" sz="2800" i="1" dirty="0" smtClean="0"/>
              <a:t>Common Sense </a:t>
            </a:r>
            <a:r>
              <a:rPr lang="en-US" sz="2800" dirty="0" smtClean="0"/>
              <a:t>led many colonists to support independence.</a:t>
            </a:r>
            <a:endParaRPr lang="en-US" sz="2800" dirty="0"/>
          </a:p>
        </p:txBody>
      </p:sp>
      <p:pic>
        <p:nvPicPr>
          <p:cNvPr id="9" name="Picture 2" descr="http://www.history.org/history/teaching/enewsletter/volume6/images/dec/commonsense_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7900" y="2213764"/>
            <a:ext cx="3499777" cy="4256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7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97013" y="230125"/>
            <a:ext cx="7640320" cy="396240"/>
          </a:xfrm>
        </p:spPr>
        <p:txBody>
          <a:bodyPr/>
          <a:lstStyle/>
          <a:p>
            <a:r>
              <a:rPr lang="en-US" sz="3600" dirty="0" smtClean="0"/>
              <a:t>Independence Is Declared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90500" y="1781506"/>
            <a:ext cx="8555567" cy="4614673"/>
          </a:xfrm>
        </p:spPr>
        <p:txBody>
          <a:bodyPr/>
          <a:lstStyle/>
          <a:p>
            <a:r>
              <a:rPr lang="en-US" sz="3200" dirty="0" smtClean="0"/>
              <a:t>A New Philosophy of Government</a:t>
            </a:r>
          </a:p>
          <a:p>
            <a:pPr lvl="1"/>
            <a:r>
              <a:rPr lang="en-US" sz="2800" dirty="0" smtClean="0"/>
              <a:t>Many </a:t>
            </a:r>
            <a:r>
              <a:rPr lang="en-US" sz="2800" dirty="0"/>
              <a:t>colonial leaders agreed with Thomas Paine’s ideas.</a:t>
            </a:r>
          </a:p>
          <a:p>
            <a:pPr lvl="1"/>
            <a:r>
              <a:rPr lang="en-US" sz="2800" dirty="0"/>
              <a:t>Second Continental Congress created a committee in June 1776 to write a document declaring independence.</a:t>
            </a:r>
          </a:p>
          <a:p>
            <a:pPr lvl="1"/>
            <a:r>
              <a:rPr lang="en-US" sz="2800" b="1" u="sng" dirty="0">
                <a:solidFill>
                  <a:srgbClr val="DC5924"/>
                </a:solidFill>
              </a:rPr>
              <a:t>Thomas Jefferson </a:t>
            </a:r>
            <a:r>
              <a:rPr lang="en-US" sz="2800" dirty="0"/>
              <a:t>was main author.</a:t>
            </a:r>
          </a:p>
          <a:p>
            <a:pPr lvl="1"/>
            <a:r>
              <a:rPr lang="en-US" sz="2800" b="1" u="sng" dirty="0">
                <a:solidFill>
                  <a:srgbClr val="DC5924"/>
                </a:solidFill>
              </a:rPr>
              <a:t>Declaration of Independence</a:t>
            </a:r>
            <a:r>
              <a:rPr lang="en-US" sz="2800" u="sng" dirty="0"/>
              <a:t> </a:t>
            </a:r>
            <a:r>
              <a:rPr lang="en-US" sz="2800" dirty="0"/>
              <a:t>formally announced break with Great Britain.</a:t>
            </a:r>
          </a:p>
          <a:p>
            <a:pPr lvl="1"/>
            <a:r>
              <a:rPr lang="en-US" sz="2800" dirty="0"/>
              <a:t>Approved on July 4, 1776.</a:t>
            </a:r>
          </a:p>
          <a:p>
            <a:r>
              <a:rPr lang="en-US" sz="3200" dirty="0">
                <a:hlinkClick r:id="rId2"/>
              </a:rPr>
              <a:t>https://www.youtube.com/watch?v=VIpACJRnZZE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2800" y="786285"/>
            <a:ext cx="11379200" cy="762000"/>
          </a:xfrm>
        </p:spPr>
        <p:txBody>
          <a:bodyPr/>
          <a:lstStyle/>
          <a:p>
            <a:r>
              <a:rPr lang="en-US" sz="3200" dirty="0" smtClean="0"/>
              <a:t>Main Idea 2</a:t>
            </a:r>
          </a:p>
          <a:p>
            <a:pPr lvl="1"/>
            <a:r>
              <a:rPr lang="en-US" sz="2800" dirty="0" smtClean="0"/>
              <a:t>Colonists had to choose sides when independence was declared.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pic>
        <p:nvPicPr>
          <p:cNvPr id="9" name="Picture 2" descr="http://cpwv.org/wp-content/uploads/2010/06/6-11-1776-Drafting-the-Declaration-of-Independ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0200" y="2500784"/>
            <a:ext cx="2541609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487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The Declaration of Independence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wondersandmarvels.com/wp-content/uploads/2011/07/INDEPENDENCE-Im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2164" y="3581401"/>
            <a:ext cx="3657600" cy="3048001"/>
          </a:xfrm>
          <a:prstGeom prst="rect">
            <a:avLst/>
          </a:prstGeom>
          <a:noFill/>
        </p:spPr>
      </p:pic>
      <p:pic>
        <p:nvPicPr>
          <p:cNvPr id="1028" name="Picture 4" descr="http://www.loc.gov/rr/program/bib/ourdocs/Images/declaration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801" y="1752601"/>
            <a:ext cx="2143125" cy="26384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56200" y="1752600"/>
            <a:ext cx="6756399" cy="4876801"/>
          </a:xfrm>
        </p:spPr>
        <p:txBody>
          <a:bodyPr>
            <a:noAutofit/>
          </a:bodyPr>
          <a:lstStyle/>
          <a:p>
            <a:r>
              <a:rPr lang="en-US" sz="3600" dirty="0"/>
              <a:t>Declaration has </a:t>
            </a:r>
            <a:r>
              <a:rPr lang="en-US" sz="3600" b="1" u="sng" dirty="0"/>
              <a:t>4 major parts</a:t>
            </a:r>
          </a:p>
          <a:p>
            <a:pPr lvl="1"/>
            <a:r>
              <a:rPr lang="en-US" sz="3200" b="1" u="sng" dirty="0"/>
              <a:t>Preamble</a:t>
            </a:r>
            <a:r>
              <a:rPr lang="en-US" sz="3200" dirty="0"/>
              <a:t>, or intro </a:t>
            </a:r>
          </a:p>
          <a:p>
            <a:pPr lvl="1"/>
            <a:r>
              <a:rPr lang="en-US" sz="3200" dirty="0"/>
              <a:t>Next 2 sections- </a:t>
            </a:r>
          </a:p>
          <a:p>
            <a:pPr lvl="2"/>
            <a:r>
              <a:rPr lang="en-US" sz="2400" b="1" u="sng" dirty="0"/>
              <a:t>Humans born </a:t>
            </a:r>
            <a:r>
              <a:rPr lang="en-US" sz="2400" b="1" u="sng" dirty="0" smtClean="0"/>
              <a:t>with </a:t>
            </a:r>
            <a:r>
              <a:rPr lang="en-US" sz="2400" b="1" u="sng" dirty="0"/>
              <a:t>natural rights</a:t>
            </a:r>
            <a:r>
              <a:rPr lang="en-US" sz="2400" dirty="0"/>
              <a:t>… life, liberty, property</a:t>
            </a:r>
          </a:p>
          <a:p>
            <a:pPr lvl="3"/>
            <a:r>
              <a:rPr lang="en-US" sz="2400" b="1" u="sng" dirty="0"/>
              <a:t>Job of </a:t>
            </a:r>
            <a:r>
              <a:rPr lang="en-US" sz="2400" b="1" u="sng" dirty="0" smtClean="0"/>
              <a:t>government </a:t>
            </a:r>
            <a:r>
              <a:rPr lang="en-US" sz="2400" b="1" u="sng" dirty="0"/>
              <a:t>to protect</a:t>
            </a:r>
            <a:r>
              <a:rPr lang="en-US" sz="2400" dirty="0"/>
              <a:t>, citizens duty to overthrow if not</a:t>
            </a:r>
          </a:p>
          <a:p>
            <a:pPr lvl="2"/>
            <a:r>
              <a:rPr lang="en-US" sz="2400" b="1" u="sng" dirty="0"/>
              <a:t>Describes charges against crown </a:t>
            </a:r>
            <a:r>
              <a:rPr lang="en-US" sz="2400" dirty="0"/>
              <a:t>proving their need for independence</a:t>
            </a:r>
          </a:p>
          <a:p>
            <a:pPr lvl="1"/>
            <a:r>
              <a:rPr lang="en-US" sz="3200" b="1" u="sng" dirty="0" smtClean="0"/>
              <a:t>Last section- proclaims the existence of new nation</a:t>
            </a:r>
            <a:endParaRPr lang="en-US" sz="3200" b="1" u="sng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842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63600" y="558800"/>
            <a:ext cx="10820400" cy="5778500"/>
          </a:xfrm>
        </p:spPr>
        <p:txBody>
          <a:bodyPr/>
          <a:lstStyle/>
          <a:p>
            <a:pPr algn="ctr"/>
            <a:r>
              <a:rPr lang="en-US" sz="3600" dirty="0" smtClean="0"/>
              <a:t>Choosing </a:t>
            </a:r>
            <a:r>
              <a:rPr lang="en-US" sz="3600" dirty="0" smtClean="0"/>
              <a:t>Sides</a:t>
            </a: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charset="0"/>
              </a:rPr>
              <a:t>Patriots</a:t>
            </a:r>
            <a:endParaRPr lang="en-US" sz="3600" dirty="0">
              <a:solidFill>
                <a:schemeClr val="tx1"/>
              </a:solidFill>
              <a:latin typeface="Calibri" charset="0"/>
            </a:endParaRPr>
          </a:p>
          <a:p>
            <a:pPr lvl="1" indent="-137477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Patriots chose to fight for independence</a:t>
            </a:r>
            <a:r>
              <a:rPr lang="en-US" sz="3200" dirty="0" smtClean="0">
                <a:latin typeface="Calibri" charset="0"/>
              </a:rPr>
              <a:t>.</a:t>
            </a:r>
          </a:p>
          <a:p>
            <a:pPr lvl="1" indent="-137477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003300"/>
                </a:solidFill>
                <a:ea typeface="ＭＳ Ｐゴシック" charset="0"/>
              </a:rPr>
              <a:t>About 40 to 45 percent of Americans were Patriots. </a:t>
            </a:r>
            <a:endParaRPr lang="en-US" sz="3200" dirty="0">
              <a:latin typeface="Calibri" charset="0"/>
            </a:endParaRP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charset="0"/>
              </a:rPr>
              <a:t>Loyalists</a:t>
            </a:r>
            <a:endParaRPr lang="en-US" sz="3600" dirty="0">
              <a:solidFill>
                <a:schemeClr val="tx1"/>
              </a:solidFill>
              <a:latin typeface="Calibri" charset="0"/>
            </a:endParaRP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b="1" u="sng" dirty="0">
                <a:solidFill>
                  <a:srgbClr val="DC5924"/>
                </a:solidFill>
              </a:rPr>
              <a:t>Loyalists</a:t>
            </a:r>
            <a:r>
              <a:rPr lang="en-US" sz="3200" b="1" dirty="0">
                <a:solidFill>
                  <a:srgbClr val="DC5924"/>
                </a:solidFill>
              </a:rPr>
              <a:t>,</a:t>
            </a:r>
            <a:r>
              <a:rPr lang="en-US" sz="3200" dirty="0">
                <a:latin typeface="Calibri" charset="0"/>
              </a:rPr>
              <a:t> sometimes called </a:t>
            </a:r>
            <a:r>
              <a:rPr lang="en-US" sz="3200" b="1" u="sng" dirty="0">
                <a:latin typeface="Calibri" charset="0"/>
              </a:rPr>
              <a:t>Tories</a:t>
            </a:r>
            <a:r>
              <a:rPr lang="en-US" sz="3200" dirty="0">
                <a:latin typeface="Calibri" charset="0"/>
              </a:rPr>
              <a:t>, remained loyal to Britain</a:t>
            </a:r>
            <a:r>
              <a:rPr lang="en-US" sz="3200" dirty="0" smtClean="0">
                <a:latin typeface="Calibri" charset="0"/>
              </a:rPr>
              <a:t>.</a:t>
            </a: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dirty="0">
                <a:solidFill>
                  <a:srgbClr val="003300"/>
                </a:solidFill>
                <a:ea typeface="ＭＳ Ｐゴシック" charset="0"/>
              </a:rPr>
              <a:t>About 20 to 30 percent of Americans were Loyalists</a:t>
            </a:r>
            <a:r>
              <a:rPr lang="en-US" sz="3200" dirty="0" smtClean="0">
                <a:solidFill>
                  <a:srgbClr val="003300"/>
                </a:solidFill>
                <a:ea typeface="ＭＳ Ｐゴシック" charset="0"/>
              </a:rPr>
              <a:t>.</a:t>
            </a:r>
            <a:endParaRPr lang="en-US" sz="3200" dirty="0">
              <a:latin typeface="Calibri" charset="0"/>
            </a:endParaRP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Calibri" charset="0"/>
              </a:rPr>
              <a:t>Neutral</a:t>
            </a:r>
            <a:endParaRPr lang="en-US" sz="3600" dirty="0">
              <a:solidFill>
                <a:schemeClr val="tx1"/>
              </a:solidFill>
              <a:latin typeface="Calibri" charset="0"/>
            </a:endParaRPr>
          </a:p>
          <a:p>
            <a:pPr marL="547688" lvl="1" indent="-136525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dirty="0">
                <a:latin typeface="Calibri" charset="0"/>
              </a:rPr>
              <a:t>About 25 percent of Americans remained neutral</a:t>
            </a:r>
            <a:r>
              <a:rPr lang="en-US" sz="3200" dirty="0" smtClean="0">
                <a:latin typeface="Calibri" charset="0"/>
              </a:rPr>
              <a:t>.</a:t>
            </a:r>
            <a:endParaRPr lang="en-US" sz="3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7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83846" y="509016"/>
            <a:ext cx="7640320" cy="396240"/>
          </a:xfrm>
        </p:spPr>
        <p:txBody>
          <a:bodyPr/>
          <a:lstStyle/>
          <a:p>
            <a:r>
              <a:rPr lang="en-US" sz="3600" dirty="0" smtClean="0"/>
              <a:t>Unfinished Business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2800" y="1219201"/>
            <a:ext cx="11379200" cy="762000"/>
          </a:xfrm>
        </p:spPr>
        <p:txBody>
          <a:bodyPr/>
          <a:lstStyle/>
          <a:p>
            <a:r>
              <a:rPr lang="en-US" sz="3600" dirty="0" smtClean="0"/>
              <a:t>Main Idea 3</a:t>
            </a:r>
          </a:p>
          <a:p>
            <a:pPr lvl="1"/>
            <a:r>
              <a:rPr lang="en-US" sz="3200" dirty="0"/>
              <a:t>The Declaration of Independence did not address the rights of all colonists.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554566" y="2889305"/>
            <a:ext cx="10769600" cy="2895600"/>
          </a:xfrm>
        </p:spPr>
        <p:txBody>
          <a:bodyPr/>
          <a:lstStyle/>
          <a:p>
            <a:pPr marL="411480" lvl="1" indent="0">
              <a:buNone/>
            </a:pPr>
            <a:r>
              <a:rPr lang="en-US" sz="3200" dirty="0"/>
              <a:t>Declaration ignored many </a:t>
            </a:r>
            <a:r>
              <a:rPr lang="en-US" sz="3200" dirty="0" smtClean="0"/>
              <a:t>colonists, despite “all men are created equal”:</a:t>
            </a:r>
            <a:endParaRPr lang="en-US" sz="3200" dirty="0"/>
          </a:p>
          <a:p>
            <a:pPr lvl="2"/>
            <a:r>
              <a:rPr lang="en-US" sz="3200" dirty="0"/>
              <a:t>Did not address the rights of women</a:t>
            </a:r>
          </a:p>
          <a:p>
            <a:pPr lvl="2"/>
            <a:r>
              <a:rPr lang="en-US" sz="3200" dirty="0"/>
              <a:t>Did not recognize the rights of enslaved African Americans</a:t>
            </a:r>
          </a:p>
          <a:p>
            <a:pPr lvl="2"/>
            <a:r>
              <a:rPr lang="en-US" sz="3200" dirty="0"/>
              <a:t>Did not address the rights of Native Americans to life, liberty, or property 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409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5236" y="812801"/>
            <a:ext cx="3153664" cy="304800"/>
          </a:xfrm>
        </p:spPr>
        <p:txBody>
          <a:bodyPr/>
          <a:lstStyle/>
          <a:p>
            <a:r>
              <a:rPr lang="en-US" dirty="0" smtClean="0"/>
              <a:t>Lesson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14400" y="1217676"/>
            <a:ext cx="1625600" cy="381000"/>
          </a:xfrm>
        </p:spPr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 smtClean="0"/>
              <a:t>Soldiers</a:t>
            </a:r>
          </a:p>
          <a:p>
            <a:pPr lvl="1"/>
            <a:r>
              <a:rPr lang="en-US" sz="2800" dirty="0"/>
              <a:t>More than 230,000 soldiers served in the Continental Army.</a:t>
            </a:r>
          </a:p>
          <a:p>
            <a:pPr lvl="1"/>
            <a:r>
              <a:rPr lang="en-US" sz="2800" dirty="0"/>
              <a:t>145,000 enlisted in local militias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2400" dirty="0" smtClean="0"/>
              <a:t>African Americans</a:t>
            </a:r>
          </a:p>
          <a:p>
            <a:pPr lvl="1"/>
            <a:r>
              <a:rPr lang="en-US" sz="2400" dirty="0"/>
              <a:t>First banned from serving, but when the British promised freedom to any slave who fought on their side, the Continental Army began to allow free African Americans to serve</a:t>
            </a:r>
            <a:r>
              <a:rPr lang="en-US" sz="2400" dirty="0" smtClean="0"/>
              <a:t>.	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400" dirty="0" smtClean="0"/>
              <a:t>Woman</a:t>
            </a:r>
          </a:p>
          <a:p>
            <a:pPr lvl="1"/>
            <a:r>
              <a:rPr lang="en-US" sz="2400" dirty="0"/>
              <a:t>Ran farms and businesses</a:t>
            </a:r>
          </a:p>
          <a:p>
            <a:pPr lvl="1"/>
            <a:r>
              <a:rPr lang="en-US" sz="2400" dirty="0"/>
              <a:t>Helped by raising money for supplies or by making clothing</a:t>
            </a:r>
          </a:p>
          <a:p>
            <a:pPr lvl="1"/>
            <a:r>
              <a:rPr lang="en-US" sz="2400" dirty="0"/>
              <a:t>Served as messengers, nurses, and spies</a:t>
            </a:r>
          </a:p>
          <a:p>
            <a:pPr lvl="1"/>
            <a:r>
              <a:rPr lang="en-US" sz="2400" dirty="0"/>
              <a:t>Some dressed as men and fought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5422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</TotalTime>
  <Words>576</Words>
  <Application>Microsoft Office PowerPoint</Application>
  <PresentationFormat>Widescreen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Lucida Grande</vt:lpstr>
      <vt:lpstr>Tw Cen MT</vt:lpstr>
      <vt:lpstr>Tw Cen MT Condensed</vt:lpstr>
      <vt:lpstr>Verdana</vt:lpstr>
      <vt:lpstr>Wingdings 3</vt:lpstr>
      <vt:lpstr>Integral</vt:lpstr>
      <vt:lpstr>Warm-up </vt:lpstr>
      <vt:lpstr>Unit 4: Lesson 4</vt:lpstr>
      <vt:lpstr>PowerPoint Presentation</vt:lpstr>
      <vt:lpstr>PowerPoint Presentation</vt:lpstr>
      <vt:lpstr>PowerPoint Presentation</vt:lpstr>
      <vt:lpstr>The Declaration of Independence</vt:lpstr>
      <vt:lpstr>PowerPoint Presentation</vt:lpstr>
      <vt:lpstr>Lesson 3</vt:lpstr>
      <vt:lpstr>Lesson 3 </vt:lpstr>
      <vt:lpstr>Exit Ticket: Common Sense Analysis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Lesson 4</dc:title>
  <dc:creator>Lawson, Megan L.</dc:creator>
  <cp:lastModifiedBy>Lawson, Megan L.</cp:lastModifiedBy>
  <cp:revision>3</cp:revision>
  <dcterms:created xsi:type="dcterms:W3CDTF">2017-10-11T11:54:19Z</dcterms:created>
  <dcterms:modified xsi:type="dcterms:W3CDTF">2017-10-11T13:33:55Z</dcterms:modified>
</cp:coreProperties>
</file>