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65" r:id="rId2"/>
    <p:sldId id="256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5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>
        <p:scale>
          <a:sx n="78" d="100"/>
          <a:sy n="78" d="100"/>
        </p:scale>
        <p:origin x="5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2DCF8-2368-4122-80B5-26EC717BA984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516A1-8EA4-425D-8091-F296864AA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1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C4CD9-E88C-4BE0-A64C-AEA8842CB4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44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esson_Content_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00528"/>
            <a:ext cx="107696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938528"/>
            <a:ext cx="113792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85872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50720" y="1261872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36448" y="1344168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752600"/>
            <a:ext cx="113792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49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Lesson_Content_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938528"/>
            <a:ext cx="113792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00528"/>
            <a:ext cx="49784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299200" y="2700528"/>
            <a:ext cx="49784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60960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2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114" y="1717990"/>
            <a:ext cx="5497286" cy="5486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Analyze the political cartoon. </a:t>
            </a:r>
            <a:endParaRPr lang="en-US" sz="3600" dirty="0"/>
          </a:p>
          <a:p>
            <a:r>
              <a:rPr lang="en-US" sz="3600" dirty="0" smtClean="0"/>
              <a:t>1) What is the cartoon showing?</a:t>
            </a:r>
          </a:p>
          <a:p>
            <a:r>
              <a:rPr lang="en-US" sz="3600" dirty="0" smtClean="0"/>
              <a:t>2) Explain the imagery (what is going on, explain each part and what it symbolizes).</a:t>
            </a:r>
            <a:endParaRPr lang="en-US" sz="3600" dirty="0"/>
          </a:p>
        </p:txBody>
      </p:sp>
      <p:pic>
        <p:nvPicPr>
          <p:cNvPr id="5" name="Picture 2" descr="http://postalmuseum.si.edu/outofthemails/bost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83923" y="1371599"/>
            <a:ext cx="5026885" cy="53159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45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4: Lesson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The Revolution begins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2908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sz="1200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z="1200" smtClean="0"/>
              <a:t>3</a:t>
            </a:fld>
            <a:endParaRPr lang="en-US" sz="12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26655" y="947928"/>
            <a:ext cx="6096000" cy="396240"/>
          </a:xfrm>
        </p:spPr>
        <p:txBody>
          <a:bodyPr/>
          <a:lstStyle/>
          <a:p>
            <a:r>
              <a:rPr lang="en-US" sz="2800" dirty="0" smtClean="0"/>
              <a:t>The Revolution Begins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08000" y="947928"/>
            <a:ext cx="2342676" cy="435205"/>
          </a:xfrm>
        </p:spPr>
        <p:txBody>
          <a:bodyPr/>
          <a:lstStyle/>
          <a:p>
            <a:r>
              <a:rPr lang="en-US" sz="2800" dirty="0" smtClean="0"/>
              <a:t>LESSON 2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231610" y="1967484"/>
            <a:ext cx="11379200" cy="4267200"/>
          </a:xfrm>
        </p:spPr>
        <p:txBody>
          <a:bodyPr/>
          <a:lstStyle/>
          <a:p>
            <a:r>
              <a:rPr lang="en-US" sz="2800" dirty="0" smtClean="0"/>
              <a:t>Big Idea</a:t>
            </a:r>
          </a:p>
          <a:p>
            <a:pPr lvl="1"/>
            <a:r>
              <a:rPr lang="en-US" sz="2400" dirty="0" smtClean="0"/>
              <a:t>The tensions between the colonies and Great Britain led to armed conflict in 1775.</a:t>
            </a:r>
          </a:p>
          <a:p>
            <a:r>
              <a:rPr lang="en-US" sz="2800" dirty="0" smtClean="0"/>
              <a:t>Main Ideas</a:t>
            </a:r>
          </a:p>
          <a:p>
            <a:pPr lvl="2"/>
            <a:r>
              <a:rPr lang="en-US" sz="2400" dirty="0"/>
              <a:t>The First Continental Congress demanded certain rights from Great Britain. </a:t>
            </a:r>
          </a:p>
          <a:p>
            <a:pPr lvl="2"/>
            <a:r>
              <a:rPr lang="en-US" sz="2400" dirty="0"/>
              <a:t>Armed conflict between British soldiers and colonists broke out with the “shot heard ’round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world.”</a:t>
            </a:r>
          </a:p>
          <a:p>
            <a:pPr lvl="2"/>
            <a:r>
              <a:rPr lang="en-US" sz="2400" dirty="0"/>
              <a:t>The Second Continental Congress created the Continental Army to fight the British.</a:t>
            </a:r>
          </a:p>
          <a:p>
            <a:pPr lvl="2"/>
            <a:r>
              <a:rPr lang="en-US" sz="2400" dirty="0"/>
              <a:t>In two early battles, the army lost control of Boston but then regained it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4488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z="1200" smtClean="0"/>
              <a:t>4</a:t>
            </a:fld>
            <a:endParaRPr lang="en-US" sz="12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444235" y="707136"/>
            <a:ext cx="7640320" cy="396240"/>
          </a:xfrm>
        </p:spPr>
        <p:txBody>
          <a:bodyPr/>
          <a:lstStyle/>
          <a:p>
            <a:r>
              <a:rPr lang="en-US" sz="2800" dirty="0" smtClean="0"/>
              <a:t>First Continental Congress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04799" y="2725242"/>
            <a:ext cx="11631827" cy="3799126"/>
          </a:xfrm>
        </p:spPr>
        <p:txBody>
          <a:bodyPr/>
          <a:lstStyle/>
          <a:p>
            <a:pPr lvl="1">
              <a:buClr>
                <a:schemeClr val="tx1"/>
              </a:buClr>
            </a:pPr>
            <a:r>
              <a:rPr lang="en-US" sz="2400" dirty="0"/>
              <a:t>The</a:t>
            </a:r>
            <a:r>
              <a:rPr lang="en-US" sz="2400" b="1" dirty="0">
                <a:solidFill>
                  <a:srgbClr val="DC5924"/>
                </a:solidFill>
              </a:rPr>
              <a:t> </a:t>
            </a:r>
            <a:r>
              <a:rPr lang="en-US" sz="2400" b="1" u="sng" dirty="0">
                <a:solidFill>
                  <a:srgbClr val="DC5924"/>
                </a:solidFill>
              </a:rPr>
              <a:t>First </a:t>
            </a:r>
            <a:r>
              <a:rPr lang="en-US" sz="2400" b="1" u="sng" dirty="0">
                <a:solidFill>
                  <a:srgbClr val="DC5924"/>
                </a:solidFill>
              </a:rPr>
              <a:t>Continental Congress </a:t>
            </a:r>
            <a:r>
              <a:rPr lang="en-US" sz="2400" dirty="0"/>
              <a:t>was a meeting in </a:t>
            </a:r>
            <a:r>
              <a:rPr lang="en-US" sz="2400" dirty="0" smtClean="0"/>
              <a:t>Philadelphia, in June of 1774, </a:t>
            </a:r>
            <a:r>
              <a:rPr lang="en-US" sz="2400" dirty="0"/>
              <a:t>of delegates from all colonies except Georgia. </a:t>
            </a:r>
          </a:p>
          <a:p>
            <a:pPr lvl="1">
              <a:buClr>
                <a:schemeClr val="tx1"/>
              </a:buClr>
            </a:pPr>
            <a:r>
              <a:rPr lang="en-US" sz="2400" dirty="0"/>
              <a:t>Delegates halted trade with Britain and alerted the colonial militia to prepare for war.</a:t>
            </a:r>
          </a:p>
          <a:p>
            <a:pPr lvl="1">
              <a:buClr>
                <a:schemeClr val="tx1"/>
              </a:buClr>
            </a:pPr>
            <a:r>
              <a:rPr lang="en-US" sz="2400" dirty="0"/>
              <a:t>They drafted </a:t>
            </a:r>
            <a:r>
              <a:rPr lang="en-US" sz="2400" dirty="0" smtClean="0"/>
              <a:t>a Declaration </a:t>
            </a:r>
            <a:r>
              <a:rPr lang="en-US" sz="2400" dirty="0"/>
              <a:t>of Rights that included the right to </a:t>
            </a:r>
            <a:r>
              <a:rPr lang="ja-JP" altLang="en-US" sz="2400" dirty="0"/>
              <a:t>“</a:t>
            </a:r>
            <a:r>
              <a:rPr lang="en-US" sz="2400" dirty="0"/>
              <a:t>life, liberty, and property.</a:t>
            </a:r>
            <a:r>
              <a:rPr lang="ja-JP" altLang="en-US" sz="2400" dirty="0" smtClean="0"/>
              <a:t>”</a:t>
            </a:r>
            <a:endParaRPr lang="en-US" altLang="ja-JP" sz="2400" dirty="0" smtClean="0"/>
          </a:p>
          <a:p>
            <a:pPr lvl="2">
              <a:buClr>
                <a:schemeClr val="tx1"/>
              </a:buClr>
            </a:pPr>
            <a:r>
              <a:rPr lang="en-US" sz="2400" dirty="0" smtClean="0"/>
              <a:t>Also banned all trade with Britain until they complied </a:t>
            </a:r>
          </a:p>
          <a:p>
            <a:pPr lvl="2">
              <a:buClr>
                <a:schemeClr val="tx1"/>
              </a:buClr>
            </a:pPr>
            <a:r>
              <a:rPr lang="en-US" sz="2400" dirty="0" smtClean="0"/>
              <a:t>All colonies formed </a:t>
            </a:r>
            <a:r>
              <a:rPr lang="en-US" sz="2400" b="1" u="sng" dirty="0" smtClean="0">
                <a:solidFill>
                  <a:srgbClr val="F1750F"/>
                </a:solidFill>
              </a:rPr>
              <a:t>militias</a:t>
            </a:r>
            <a:r>
              <a:rPr lang="en-US" sz="2400" dirty="0" smtClean="0"/>
              <a:t> (colonial volunteer armies)</a:t>
            </a:r>
            <a:endParaRPr lang="en-US" sz="2400" dirty="0"/>
          </a:p>
          <a:p>
            <a:pPr lvl="1">
              <a:buClr>
                <a:schemeClr val="tx1"/>
              </a:buClr>
            </a:pPr>
            <a:r>
              <a:rPr lang="en-US" sz="2400" dirty="0"/>
              <a:t>Colonists who chose to fight for independence from Britain became known as </a:t>
            </a:r>
            <a:r>
              <a:rPr lang="en-US" sz="2400" b="1" u="sng" dirty="0">
                <a:solidFill>
                  <a:srgbClr val="DC5924"/>
                </a:solidFill>
              </a:rPr>
              <a:t>Patriots</a:t>
            </a:r>
            <a:r>
              <a:rPr lang="en-US" sz="2400" b="1" dirty="0">
                <a:solidFill>
                  <a:srgbClr val="DC5924"/>
                </a:solidFill>
              </a:rPr>
              <a:t>. </a:t>
            </a:r>
          </a:p>
          <a:p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04800" y="1040892"/>
            <a:ext cx="11379200" cy="762000"/>
          </a:xfrm>
        </p:spPr>
        <p:txBody>
          <a:bodyPr/>
          <a:lstStyle/>
          <a:p>
            <a:r>
              <a:rPr lang="en-US" sz="2800" dirty="0" smtClean="0"/>
              <a:t>Main Idea 1</a:t>
            </a:r>
          </a:p>
          <a:p>
            <a:pPr lvl="1"/>
            <a:r>
              <a:rPr lang="en-US" sz="2400" dirty="0" smtClean="0"/>
              <a:t>The First Continental Congress demanded certain rights from Great Britain.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714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149599" y="41028"/>
            <a:ext cx="7640320" cy="396240"/>
          </a:xfrm>
        </p:spPr>
        <p:txBody>
          <a:bodyPr/>
          <a:lstStyle/>
          <a:p>
            <a:r>
              <a:rPr lang="en-US" sz="2800" dirty="0" smtClean="0"/>
              <a:t>“Shot Heard ‘round the World”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231610" y="806897"/>
            <a:ext cx="11379200" cy="762000"/>
          </a:xfrm>
        </p:spPr>
        <p:txBody>
          <a:bodyPr/>
          <a:lstStyle/>
          <a:p>
            <a:r>
              <a:rPr lang="en-US" sz="2000" dirty="0" smtClean="0"/>
              <a:t>Main Idea 2</a:t>
            </a:r>
            <a:endParaRPr lang="en-US" sz="2000" i="1" dirty="0" smtClean="0"/>
          </a:p>
          <a:p>
            <a:pPr lvl="1"/>
            <a:r>
              <a:rPr lang="en-US" sz="1800" dirty="0"/>
              <a:t>Armed conflict between British soldiers and colonists broke out with the “shot heard ’round the world.”</a:t>
            </a:r>
          </a:p>
          <a:p>
            <a:pPr lvl="1"/>
            <a:endParaRPr lang="en-US" sz="180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04800" y="1938527"/>
            <a:ext cx="11545330" cy="4178067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ct val="0"/>
              </a:spcAft>
            </a:pPr>
            <a:r>
              <a:rPr lang="en-US" sz="2000" dirty="0"/>
              <a:t>The</a:t>
            </a:r>
            <a:r>
              <a:rPr lang="en-US" sz="2000" dirty="0" smtClean="0">
                <a:solidFill>
                  <a:schemeClr val="tx1"/>
                </a:solidFill>
                <a:latin typeface="Calibri" charset="0"/>
              </a:rPr>
              <a:t> </a:t>
            </a:r>
            <a:r>
              <a:rPr lang="en-US" sz="2000" dirty="0" smtClean="0"/>
              <a:t>Ride of Paul Revere</a:t>
            </a:r>
            <a:endParaRPr lang="en-US" sz="2000" dirty="0"/>
          </a:p>
          <a:p>
            <a:pPr lvl="1">
              <a:spcBef>
                <a:spcPts val="1200"/>
              </a:spcBef>
              <a:spcAft>
                <a:spcPct val="0"/>
              </a:spcAft>
            </a:pPr>
            <a:r>
              <a:rPr lang="en-US" sz="1800" dirty="0">
                <a:solidFill>
                  <a:schemeClr val="tx1"/>
                </a:solidFill>
                <a:latin typeface="Calibri" charset="0"/>
              </a:rPr>
              <a:t>Massachusetts governor, Thomas Gage, sent </a:t>
            </a:r>
            <a:r>
              <a:rPr lang="en-US" sz="1800" dirty="0" smtClean="0">
                <a:solidFill>
                  <a:schemeClr val="tx1"/>
                </a:solidFill>
                <a:latin typeface="Calibri" charset="0"/>
              </a:rPr>
              <a:t>6,000 British soldiers </a:t>
            </a:r>
            <a:r>
              <a:rPr lang="en-US" sz="1800" dirty="0">
                <a:solidFill>
                  <a:schemeClr val="tx1"/>
                </a:solidFill>
                <a:latin typeface="Calibri" charset="0"/>
              </a:rPr>
              <a:t>to seize weapons at Concord.</a:t>
            </a:r>
          </a:p>
          <a:p>
            <a:pPr lvl="1">
              <a:spcBef>
                <a:spcPts val="12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/>
                </a:solidFill>
                <a:latin typeface="Calibri" charset="0"/>
              </a:rPr>
              <a:t>April 18, 1775, Dr. Joseph Warren is out for a walk when he spots the Redcoats. Warren rushes</a:t>
            </a:r>
            <a:r>
              <a:rPr lang="en-US" sz="1800" dirty="0" smtClean="0">
                <a:solidFill>
                  <a:schemeClr val="tx1"/>
                </a:solidFill>
                <a:latin typeface="Calibri" charset="0"/>
              </a:rPr>
              <a:t> to warn Paul Revere and William Dawes (Sons of Liberty). </a:t>
            </a:r>
            <a:r>
              <a:rPr lang="en-US" sz="1800" dirty="0" smtClean="0">
                <a:solidFill>
                  <a:schemeClr val="tx1"/>
                </a:solidFill>
                <a:latin typeface="Calibri" charset="0"/>
              </a:rPr>
              <a:t>Paul Revere, Dawes, and a few others </a:t>
            </a:r>
            <a:r>
              <a:rPr lang="en-US" sz="1800" dirty="0">
                <a:solidFill>
                  <a:schemeClr val="tx1"/>
                </a:solidFill>
                <a:latin typeface="Calibri" charset="0"/>
              </a:rPr>
              <a:t>rode to warn colonists</a:t>
            </a:r>
            <a:r>
              <a:rPr lang="en-US" sz="1800" dirty="0" smtClean="0">
                <a:solidFill>
                  <a:schemeClr val="tx1"/>
                </a:solidFill>
                <a:latin typeface="Calibri" charset="0"/>
              </a:rPr>
              <a:t>.</a:t>
            </a:r>
          </a:p>
          <a:p>
            <a:pPr lvl="2">
              <a:spcBef>
                <a:spcPts val="12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/>
                </a:solidFill>
                <a:latin typeface="Calibri" charset="0"/>
              </a:rPr>
              <a:t>Sam Adams and John Hancock are arrested in Lexington</a:t>
            </a:r>
          </a:p>
          <a:p>
            <a:pPr lvl="2">
              <a:spcBef>
                <a:spcPts val="12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/>
                </a:solidFill>
                <a:latin typeface="Calibri" charset="0"/>
              </a:rPr>
              <a:t>Revere is caught and arrested mid-ride </a:t>
            </a:r>
          </a:p>
          <a:p>
            <a:pPr lvl="2">
              <a:spcBef>
                <a:spcPts val="1200"/>
              </a:spcBef>
              <a:spcAft>
                <a:spcPct val="0"/>
              </a:spcAft>
            </a:pPr>
            <a:r>
              <a:rPr lang="en-US" sz="1800" b="1" u="sng" dirty="0" smtClean="0">
                <a:solidFill>
                  <a:srgbClr val="F1750F"/>
                </a:solidFill>
                <a:latin typeface="Calibri" charset="0"/>
              </a:rPr>
              <a:t>Dawes</a:t>
            </a:r>
            <a:r>
              <a:rPr lang="en-US" sz="1800" dirty="0" smtClean="0">
                <a:solidFill>
                  <a:schemeClr val="tx1"/>
                </a:solidFill>
                <a:latin typeface="Calibri" charset="0"/>
              </a:rPr>
              <a:t> is the only one to actually warn others </a:t>
            </a:r>
            <a:endParaRPr lang="en-US" sz="1800" dirty="0">
              <a:solidFill>
                <a:schemeClr val="tx1"/>
              </a:solidFill>
              <a:latin typeface="Calibri" charset="0"/>
            </a:endParaRPr>
          </a:p>
          <a:p>
            <a:pPr lvl="1">
              <a:spcBef>
                <a:spcPts val="1200"/>
              </a:spcBef>
              <a:spcAft>
                <a:spcPct val="0"/>
              </a:spcAft>
            </a:pPr>
            <a:r>
              <a:rPr lang="en-US" sz="1800" dirty="0">
                <a:solidFill>
                  <a:schemeClr val="tx1"/>
                </a:solidFill>
                <a:latin typeface="Calibri" charset="0"/>
              </a:rPr>
              <a:t>Local militia, </a:t>
            </a:r>
            <a:r>
              <a:rPr lang="en-US" sz="1800" b="1" u="sng" dirty="0">
                <a:solidFill>
                  <a:srgbClr val="DC5924"/>
                </a:solidFill>
              </a:rPr>
              <a:t>minutemen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(men that could be ready in a minutes notice) </a:t>
            </a:r>
            <a:r>
              <a:rPr lang="en-US" sz="1800" dirty="0" smtClean="0">
                <a:solidFill>
                  <a:schemeClr val="tx1"/>
                </a:solidFill>
                <a:latin typeface="Calibri" charset="0"/>
              </a:rPr>
              <a:t>readied </a:t>
            </a:r>
            <a:r>
              <a:rPr lang="en-US" sz="1800" dirty="0">
                <a:solidFill>
                  <a:schemeClr val="tx1"/>
                </a:solidFill>
                <a:latin typeface="Calibri" charset="0"/>
              </a:rPr>
              <a:t>for </a:t>
            </a:r>
            <a:r>
              <a:rPr lang="en-US" sz="1800" dirty="0" smtClean="0">
                <a:solidFill>
                  <a:schemeClr val="tx1"/>
                </a:solidFill>
                <a:latin typeface="Calibri" charset="0"/>
              </a:rPr>
              <a:t>battle</a:t>
            </a:r>
            <a:r>
              <a:rPr lang="en-US" sz="1800" dirty="0" smtClean="0">
                <a:solidFill>
                  <a:schemeClr val="tx1"/>
                </a:solidFill>
                <a:latin typeface="Calibri" charset="0"/>
              </a:rPr>
              <a:t>.</a:t>
            </a:r>
          </a:p>
          <a:p>
            <a:pPr>
              <a:spcBef>
                <a:spcPts val="1200"/>
              </a:spcBef>
              <a:spcAft>
                <a:spcPct val="0"/>
              </a:spcAft>
            </a:pPr>
            <a:r>
              <a:rPr lang="en-US" sz="2000" dirty="0"/>
              <a:t>Battles at Lexington and Concord</a:t>
            </a:r>
          </a:p>
          <a:p>
            <a:pPr lvl="1">
              <a:spcBef>
                <a:spcPts val="1200"/>
              </a:spcBef>
              <a:spcAft>
                <a:spcPct val="0"/>
              </a:spcAft>
            </a:pPr>
            <a:r>
              <a:rPr lang="en-US" sz="1800" dirty="0">
                <a:latin typeface="Calibri" charset="0"/>
              </a:rPr>
              <a:t>April 19, 1775– </a:t>
            </a:r>
            <a:r>
              <a:rPr lang="en-US" sz="1800" dirty="0" smtClean="0">
                <a:latin typeface="Calibri" charset="0"/>
              </a:rPr>
              <a:t>700 British soldiers </a:t>
            </a:r>
            <a:r>
              <a:rPr lang="en-US" sz="1800" dirty="0">
                <a:latin typeface="Calibri" charset="0"/>
              </a:rPr>
              <a:t>arrived in Lexington and colonists </a:t>
            </a:r>
            <a:r>
              <a:rPr lang="en-US" sz="1800" dirty="0" smtClean="0">
                <a:latin typeface="Calibri" charset="0"/>
              </a:rPr>
              <a:t>fired </a:t>
            </a:r>
            <a:r>
              <a:rPr lang="en-US" sz="1800" dirty="0">
                <a:latin typeface="Calibri" charset="0"/>
              </a:rPr>
              <a:t>the “shot heard ‘round </a:t>
            </a:r>
            <a:r>
              <a:rPr lang="en-US" sz="1800" dirty="0" smtClean="0">
                <a:latin typeface="Calibri" charset="0"/>
              </a:rPr>
              <a:t/>
            </a:r>
            <a:br>
              <a:rPr lang="en-US" sz="1800" dirty="0" smtClean="0">
                <a:latin typeface="Calibri" charset="0"/>
              </a:rPr>
            </a:br>
            <a:r>
              <a:rPr lang="en-US" sz="1800" dirty="0" smtClean="0">
                <a:latin typeface="Calibri" charset="0"/>
              </a:rPr>
              <a:t>the </a:t>
            </a:r>
            <a:r>
              <a:rPr lang="en-US" sz="1800" dirty="0">
                <a:latin typeface="Calibri" charset="0"/>
              </a:rPr>
              <a:t>world.”</a:t>
            </a:r>
          </a:p>
          <a:p>
            <a:pPr lvl="1">
              <a:spcBef>
                <a:spcPts val="1200"/>
              </a:spcBef>
              <a:spcAft>
                <a:spcPct val="0"/>
              </a:spcAft>
            </a:pPr>
            <a:r>
              <a:rPr lang="en-US" sz="1800" dirty="0">
                <a:latin typeface="Calibri" charset="0"/>
              </a:rPr>
              <a:t>British </a:t>
            </a:r>
            <a:r>
              <a:rPr lang="en-US" sz="1800" b="1" u="sng" dirty="0">
                <a:solidFill>
                  <a:srgbClr val="DC5924"/>
                </a:solidFill>
              </a:rPr>
              <a:t>Redcoats</a:t>
            </a:r>
            <a:r>
              <a:rPr lang="en-US" sz="1800" dirty="0">
                <a:latin typeface="Calibri" charset="0"/>
              </a:rPr>
              <a:t> continue on to Concord but are forced to retreat back to Boston. Their red uniforms made an easy target for Patriot marksmen</a:t>
            </a:r>
            <a:r>
              <a:rPr lang="en-US" sz="1800" dirty="0" smtClean="0">
                <a:latin typeface="Calibri" charset="0"/>
              </a:rPr>
              <a:t>.</a:t>
            </a:r>
            <a:endParaRPr lang="en-US" sz="1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01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More Military Action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7136" y="2013857"/>
            <a:ext cx="6448724" cy="484414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Shortly after… 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Capt. Benedict Arnold of Connecticut militia ordered to take Fort Ticonderoga on Lake Champlain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Ethan Allen &amp; Vermont’s militia given same order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Join together become “Green Mountain Boys”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Catch Brits by surprise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Take fort on 10 May 1775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In Massachusetts…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Colonial militia’s numbers grow to </a:t>
            </a:r>
            <a:r>
              <a:rPr lang="en-US" sz="1800" dirty="0" smtClean="0">
                <a:solidFill>
                  <a:schemeClr val="tx1"/>
                </a:solidFill>
              </a:rPr>
              <a:t>20,000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For weeks the 2 armies nervously wait to see what happens </a:t>
            </a:r>
            <a:r>
              <a:rPr lang="en-US" sz="1800" dirty="0" smtClean="0">
                <a:solidFill>
                  <a:schemeClr val="tx1"/>
                </a:solidFill>
              </a:rPr>
              <a:t>next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://colbysopinion.files.wordpress.com/2012/06/benedictarnold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3900" y="2013857"/>
            <a:ext cx="2952369" cy="36004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453395" y="5587916"/>
            <a:ext cx="460040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Colonel Benedict Arnold</a:t>
            </a:r>
            <a:endParaRPr lang="en-US" sz="32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6411218"/>
            <a:ext cx="2819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https://www.youtube.com/watch?v=SLfckzsa5Cc</a:t>
            </a:r>
          </a:p>
        </p:txBody>
      </p:sp>
    </p:spTree>
    <p:extLst>
      <p:ext uri="{BB962C8B-B14F-4D97-AF65-F5344CB8AC3E}">
        <p14:creationId xmlns:p14="http://schemas.microsoft.com/office/powerpoint/2010/main" val="403073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236098" y="298705"/>
            <a:ext cx="7640320" cy="396240"/>
          </a:xfrm>
        </p:spPr>
        <p:txBody>
          <a:bodyPr/>
          <a:lstStyle/>
          <a:p>
            <a:r>
              <a:rPr lang="en-US" sz="2800" dirty="0"/>
              <a:t>Second Continental Congress	</a:t>
            </a:r>
          </a:p>
          <a:p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400" dirty="0"/>
              <a:t>Main Idea 3</a:t>
            </a:r>
          </a:p>
          <a:p>
            <a:pPr lvl="1"/>
            <a:r>
              <a:rPr lang="en-US" sz="2000" dirty="0"/>
              <a:t>The Second Continental Congress created the Continental Army to fight the British. </a:t>
            </a:r>
          </a:p>
          <a:p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3200" dirty="0"/>
              <a:t>Continental Army</a:t>
            </a:r>
          </a:p>
          <a:p>
            <a:pPr lvl="1"/>
            <a:r>
              <a:rPr lang="en-US" sz="2800" dirty="0"/>
              <a:t>Congress created the </a:t>
            </a:r>
            <a:r>
              <a:rPr lang="en-US" sz="2800" b="1" dirty="0">
                <a:solidFill>
                  <a:srgbClr val="DC5924"/>
                </a:solidFill>
              </a:rPr>
              <a:t>Continental Army.</a:t>
            </a:r>
          </a:p>
          <a:p>
            <a:pPr lvl="1"/>
            <a:r>
              <a:rPr lang="en-US" sz="2800" dirty="0"/>
              <a:t>Named a Virginian, </a:t>
            </a:r>
            <a:r>
              <a:rPr lang="en-US" sz="2800" b="1" dirty="0">
                <a:solidFill>
                  <a:srgbClr val="DC5924"/>
                </a:solidFill>
              </a:rPr>
              <a:t>George Washington</a:t>
            </a:r>
            <a:r>
              <a:rPr lang="en-US" sz="2800" dirty="0"/>
              <a:t>, to command army and prepare for the war</a:t>
            </a:r>
          </a:p>
          <a:p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2743201"/>
            <a:ext cx="54610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6B7"/>
                </a:solidFill>
              </a:rPr>
              <a:t>Second Continental Congress</a:t>
            </a:r>
          </a:p>
          <a:p>
            <a:pPr marL="320040" lvl="1" indent="-137160">
              <a:spcBef>
                <a:spcPts val="600"/>
              </a:spcBef>
              <a:buFont typeface="Arial"/>
              <a:buChar char="•"/>
            </a:pPr>
            <a:r>
              <a:rPr lang="en-US" sz="2400" dirty="0"/>
              <a:t>Delegates from twelve colonies met in Philadelphia in May 1775.</a:t>
            </a:r>
          </a:p>
          <a:p>
            <a:pPr marL="320040" lvl="1" indent="-137160">
              <a:spcBef>
                <a:spcPts val="600"/>
              </a:spcBef>
              <a:buFont typeface="Arial"/>
              <a:buChar char="•"/>
            </a:pPr>
            <a:r>
              <a:rPr lang="en-US" sz="2400" dirty="0"/>
              <a:t>Some called for peace, others for war.</a:t>
            </a:r>
          </a:p>
          <a:p>
            <a:pPr marL="320040" lvl="1" indent="-137160">
              <a:spcBef>
                <a:spcPts val="600"/>
              </a:spcBef>
              <a:buFont typeface="Arial"/>
              <a:buChar char="•"/>
            </a:pPr>
            <a:r>
              <a:rPr lang="en-US" sz="2400" dirty="0"/>
              <a:t>Compromised—created army but also sent Olive Branch Petition to King George</a:t>
            </a:r>
          </a:p>
        </p:txBody>
      </p:sp>
    </p:spTree>
    <p:extLst>
      <p:ext uri="{BB962C8B-B14F-4D97-AF65-F5344CB8AC3E}">
        <p14:creationId xmlns:p14="http://schemas.microsoft.com/office/powerpoint/2010/main" val="355844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51680" y="16764"/>
            <a:ext cx="7640320" cy="396240"/>
          </a:xfrm>
        </p:spPr>
        <p:txBody>
          <a:bodyPr/>
          <a:lstStyle/>
          <a:p>
            <a:r>
              <a:rPr lang="en-US" sz="2800" dirty="0" smtClean="0"/>
              <a:t>Early Battles	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03200" y="758952"/>
            <a:ext cx="11379200" cy="762000"/>
          </a:xfrm>
        </p:spPr>
        <p:txBody>
          <a:bodyPr/>
          <a:lstStyle/>
          <a:p>
            <a:r>
              <a:rPr lang="en-US" sz="2400" dirty="0" smtClean="0"/>
              <a:t>Main Idea 4</a:t>
            </a:r>
          </a:p>
          <a:p>
            <a:pPr lvl="1"/>
            <a:r>
              <a:rPr lang="en-US" sz="2000" dirty="0"/>
              <a:t>In two early battles, the army lost control of Boston but then </a:t>
            </a:r>
            <a:r>
              <a:rPr lang="en-US" sz="2000" dirty="0" smtClean="0"/>
              <a:t>regained </a:t>
            </a:r>
            <a:r>
              <a:rPr lang="en-US" sz="2000" dirty="0"/>
              <a:t>it.</a:t>
            </a: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135924" y="1433383"/>
            <a:ext cx="5756876" cy="5041557"/>
          </a:xfrm>
        </p:spPr>
        <p:txBody>
          <a:bodyPr/>
          <a:lstStyle/>
          <a:p>
            <a:r>
              <a:rPr lang="en-US" sz="2200" dirty="0" smtClean="0"/>
              <a:t>Battle of Bunker Hill</a:t>
            </a:r>
          </a:p>
          <a:p>
            <a:pPr lvl="1"/>
            <a:r>
              <a:rPr lang="en-US" sz="2200" dirty="0"/>
              <a:t>Patriots attacked British at Fort Ticonderoga on May 10, 1775, to seize large supply of weapons.  </a:t>
            </a:r>
            <a:endParaRPr lang="en-US" sz="2200" dirty="0" smtClean="0"/>
          </a:p>
          <a:p>
            <a:pPr lvl="1"/>
            <a:r>
              <a:rPr lang="en-US" sz="2200" dirty="0" smtClean="0"/>
              <a:t>June 16, 1775, Colonel William Prescott, leader of militia, moves militia to Bunker and Breeds Hill </a:t>
            </a:r>
          </a:p>
          <a:p>
            <a:pPr lvl="2"/>
            <a:r>
              <a:rPr lang="en-US" sz="2200" dirty="0" smtClean="0"/>
              <a:t>Orders militia “Don’t fire until you see the whites of their eyes!”</a:t>
            </a:r>
            <a:endParaRPr lang="en-US" sz="2200" dirty="0"/>
          </a:p>
          <a:p>
            <a:pPr lvl="1"/>
            <a:r>
              <a:rPr lang="en-US" sz="2200" dirty="0" smtClean="0"/>
              <a:t>Army </a:t>
            </a:r>
            <a:r>
              <a:rPr lang="en-US" sz="2200" dirty="0"/>
              <a:t>of 2,400 Redcoats fought 1,600 Americans at the Battle of Bunker Hill.</a:t>
            </a:r>
          </a:p>
          <a:p>
            <a:pPr lvl="1"/>
            <a:r>
              <a:rPr lang="en-US" sz="2200" dirty="0"/>
              <a:t>Americans forced to retreat, but only after causing more than 1,000 British casualties</a:t>
            </a:r>
            <a:r>
              <a:rPr lang="en-US" sz="2200" dirty="0" smtClean="0"/>
              <a:t>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400800" y="2377440"/>
            <a:ext cx="5384800" cy="3395472"/>
          </a:xfrm>
        </p:spPr>
        <p:txBody>
          <a:bodyPr/>
          <a:lstStyle/>
          <a:p>
            <a:r>
              <a:rPr lang="en-US" sz="3200" dirty="0" smtClean="0"/>
              <a:t>Dorchester Heights</a:t>
            </a:r>
          </a:p>
          <a:p>
            <a:pPr lvl="1"/>
            <a:r>
              <a:rPr lang="en-US" sz="2800" dirty="0"/>
              <a:t>General Washington arrived in Boston and took command.</a:t>
            </a:r>
          </a:p>
          <a:p>
            <a:pPr lvl="1"/>
            <a:r>
              <a:rPr lang="en-US" sz="2800" dirty="0"/>
              <a:t>Cannons were brought in from Fort Ticonderoga.</a:t>
            </a:r>
          </a:p>
          <a:p>
            <a:pPr lvl="1"/>
            <a:r>
              <a:rPr lang="en-US" sz="2800" dirty="0"/>
              <a:t>In March 1776, Washington moved his army to Dorchester Heights and positioned the cannons on Nook’s Hill.</a:t>
            </a:r>
          </a:p>
          <a:p>
            <a:pPr lvl="1"/>
            <a:r>
              <a:rPr lang="en-US" sz="2800" dirty="0"/>
              <a:t>The British were forced to retreat from Boston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96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47103" y="1947913"/>
            <a:ext cx="79248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Complete the Paul Revere Worksheet as your Ticket Out The Door</a:t>
            </a:r>
          </a:p>
          <a:p>
            <a:r>
              <a:rPr lang="en-US" sz="3200" dirty="0" smtClean="0"/>
              <a:t>Too Late To Apologize? </a:t>
            </a:r>
          </a:p>
          <a:p>
            <a:endParaRPr lang="en-US" sz="3200" dirty="0"/>
          </a:p>
          <a:p>
            <a:r>
              <a:rPr lang="en-US" sz="3200" dirty="0"/>
              <a:t>https://www.youtube.com/watch?v=A_56cZGRMx4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06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23</TotalTime>
  <Words>730</Words>
  <Application>Microsoft Office PowerPoint</Application>
  <PresentationFormat>Widescreen</PresentationFormat>
  <Paragraphs>89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Gill Sans MT</vt:lpstr>
      <vt:lpstr>HGｺﾞｼｯｸE</vt:lpstr>
      <vt:lpstr>Lucida Grande</vt:lpstr>
      <vt:lpstr>Verdana</vt:lpstr>
      <vt:lpstr>Wingdings 2</vt:lpstr>
      <vt:lpstr>Dividend</vt:lpstr>
      <vt:lpstr>Warm-Up</vt:lpstr>
      <vt:lpstr>Unit 4: Lesson 2</vt:lpstr>
      <vt:lpstr>PowerPoint Presentation</vt:lpstr>
      <vt:lpstr>PowerPoint Presentation</vt:lpstr>
      <vt:lpstr>PowerPoint Presentation</vt:lpstr>
      <vt:lpstr>More Military Action</vt:lpstr>
      <vt:lpstr>Lesson 2</vt:lpstr>
      <vt:lpstr>PowerPoint Presentation</vt:lpstr>
      <vt:lpstr>Exit Ticket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Lesson 2</dc:title>
  <dc:creator>Lawson, Megan L.</dc:creator>
  <cp:lastModifiedBy>Lawson, Megan L.</cp:lastModifiedBy>
  <cp:revision>3</cp:revision>
  <dcterms:created xsi:type="dcterms:W3CDTF">2017-10-09T13:30:21Z</dcterms:created>
  <dcterms:modified xsi:type="dcterms:W3CDTF">2017-10-09T13:53:57Z</dcterms:modified>
</cp:coreProperties>
</file>