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71" r:id="rId4"/>
    <p:sldId id="272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727FA-3A73-4696-8041-8A2864B5736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5AE68-AA37-4202-AE3A-066122A2B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0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Mr. </a:t>
            </a:r>
            <a:r>
              <a:rPr lang="en-US" dirty="0" err="1" smtClean="0"/>
              <a:t>Zoller’s</a:t>
            </a:r>
            <a:r>
              <a:rPr lang="en-US" dirty="0" smtClean="0"/>
              <a:t> Podcast: 13 Colonies- New </a:t>
            </a:r>
            <a:r>
              <a:rPr lang="en-US" smtClean="0"/>
              <a:t>England Colonies (14:37)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667-FC9A-4A3A-8392-FD0DBC343C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4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50720" y="1261872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36448" y="1344168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752600"/>
            <a:ext cx="113792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56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sson_MainIdea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1938528"/>
            <a:ext cx="10769600" cy="4157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chemeClr val="tx1"/>
                </a:solidFill>
              </a:defRPr>
            </a:lvl1pPr>
            <a:lvl2pPr marL="411480" indent="0">
              <a:spcBef>
                <a:spcPts val="600"/>
              </a:spcBef>
              <a:spcAft>
                <a:spcPts val="0"/>
              </a:spcAft>
              <a:buFont typeface="Arial"/>
              <a:buNone/>
              <a:defRPr sz="1500" b="0"/>
            </a:lvl2pPr>
            <a:lvl3pPr marL="548640" indent="-137160">
              <a:buFont typeface="Arial"/>
              <a:buChar char="•"/>
              <a:defRPr sz="1500" baseline="0"/>
            </a:lvl3pPr>
            <a:lvl4pPr marL="960120" indent="-137160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 (text)</a:t>
            </a:r>
          </a:p>
          <a:p>
            <a:pPr lvl="2"/>
            <a:r>
              <a:rPr lang="en-US" dirty="0" smtClean="0"/>
              <a:t>Third Level (bullet)</a:t>
            </a:r>
          </a:p>
          <a:p>
            <a:pPr lvl="3"/>
            <a:r>
              <a:rPr lang="en-US" dirty="0" smtClean="0"/>
              <a:t>Forth Level (bullet)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2780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2"/>
            <a:ext cx="4271264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905000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524000"/>
            <a:ext cx="16256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171608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esson_Content_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43200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60960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99200" y="2743200"/>
            <a:ext cx="5181600" cy="3429000"/>
          </a:xfrm>
        </p:spPr>
        <p:txBody>
          <a:bodyPr/>
          <a:lstStyle>
            <a:lvl1pPr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640080" indent="-457200">
              <a:defRPr 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137160">
              <a:buFont typeface="Lucida Grande"/>
              <a:buChar char="-"/>
              <a:def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0" indent="0" algn="l" defTabSz="457200" rtl="0" eaLnBrk="1" latinLnBrk="0" hangingPunct="1">
              <a:spcBef>
                <a:spcPts val="1800"/>
              </a:spcBef>
              <a:spcAft>
                <a:spcPts val="0"/>
              </a:spcAft>
              <a:buFont typeface="Arial"/>
              <a:buNone/>
            </a:pPr>
            <a:r>
              <a:rPr lang="en-US" dirty="0" smtClean="0"/>
              <a:t>Head</a:t>
            </a:r>
          </a:p>
          <a:p>
            <a:pPr marL="320040" lvl="1" indent="-137160" algn="l" defTabSz="457200" rtl="0" eaLnBrk="1" latinLnBrk="0" hangingPunct="1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19922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00528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4129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  <p:sldLayoutId id="2147483666" r:id="rId18"/>
    <p:sldLayoutId id="2147483667" r:id="rId19"/>
    <p:sldLayoutId id="2147483668" r:id="rId20"/>
    <p:sldLayoutId id="2147483671" r:id="rId2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1500" y="1282700"/>
            <a:ext cx="10083800" cy="44196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Unit 3: The English Colonies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Lesson 2: </a:t>
            </a:r>
            <a:r>
              <a:rPr lang="en-US" dirty="0" smtClean="0"/>
              <a:t>New England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5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New England Colonies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English colonists traveled to New England to gain religious freedom.</a:t>
            </a:r>
            <a:endParaRPr lang="en-US" dirty="0"/>
          </a:p>
          <a:p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The Pilgrims and Puritans came to America to avoid religious persecution.</a:t>
            </a:r>
          </a:p>
          <a:p>
            <a:pPr lvl="2"/>
            <a:r>
              <a:rPr lang="en-US" dirty="0" smtClean="0"/>
              <a:t>Religion and government were closely linked in the New England colonies.</a:t>
            </a:r>
          </a:p>
          <a:p>
            <a:pPr lvl="2"/>
            <a:r>
              <a:rPr lang="en-US" dirty="0" smtClean="0"/>
              <a:t>The New England economy was based on trade and farming.</a:t>
            </a:r>
          </a:p>
          <a:p>
            <a:pPr lvl="2"/>
            <a:r>
              <a:rPr lang="en-US" dirty="0" smtClean="0"/>
              <a:t>Education was important in the New England colonies.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5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56000" y="868681"/>
            <a:ext cx="7640320" cy="396240"/>
          </a:xfrm>
        </p:spPr>
        <p:txBody>
          <a:bodyPr/>
          <a:lstStyle/>
          <a:p>
            <a:r>
              <a:rPr lang="en-US" sz="3200" dirty="0" smtClean="0"/>
              <a:t>Pilgrims and Puritans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422400" y="1847089"/>
            <a:ext cx="10769600" cy="4157472"/>
          </a:xfrm>
        </p:spPr>
        <p:txBody>
          <a:bodyPr/>
          <a:lstStyle/>
          <a:p>
            <a:r>
              <a:rPr lang="en-US" sz="3200" dirty="0" smtClean="0"/>
              <a:t>Main Idea 1</a:t>
            </a:r>
          </a:p>
          <a:p>
            <a:pPr lvl="1"/>
            <a:r>
              <a:rPr lang="en-US" sz="2800" dirty="0" smtClean="0"/>
              <a:t>The Pilgrims and Puritans came to America to avoid religious persecution.</a:t>
            </a:r>
          </a:p>
          <a:p>
            <a:pPr lvl="1"/>
            <a:endParaRPr lang="en-US" sz="2800" dirty="0"/>
          </a:p>
          <a:p>
            <a:pPr lvl="2"/>
            <a:r>
              <a:rPr lang="en-US" sz="2800" b="1" dirty="0">
                <a:solidFill>
                  <a:srgbClr val="DC5924"/>
                </a:solidFill>
              </a:rPr>
              <a:t>Puritans</a:t>
            </a:r>
            <a:r>
              <a:rPr lang="en-US" sz="2800" dirty="0"/>
              <a:t> wanted to purify, or reform, the Anglican Church. </a:t>
            </a:r>
          </a:p>
          <a:p>
            <a:pPr lvl="2"/>
            <a:r>
              <a:rPr lang="en-US" sz="2800" b="1" dirty="0">
                <a:solidFill>
                  <a:srgbClr val="DC5924"/>
                </a:solidFill>
              </a:rPr>
              <a:t>Pilgrims</a:t>
            </a:r>
            <a:r>
              <a:rPr lang="en-US" sz="2800" dirty="0"/>
              <a:t> wanted to separate from Anglican Church.</a:t>
            </a:r>
          </a:p>
          <a:p>
            <a:pPr lvl="2"/>
            <a:r>
              <a:rPr lang="en-US" sz="2800" dirty="0"/>
              <a:t>Some pilgrims left England to escape persecution. They became </a:t>
            </a:r>
            <a:r>
              <a:rPr lang="en-US" sz="2800" b="1" dirty="0">
                <a:solidFill>
                  <a:srgbClr val="DC5924"/>
                </a:solidFill>
              </a:rPr>
              <a:t>immigrants, </a:t>
            </a:r>
            <a:r>
              <a:rPr lang="en-US" sz="2800" dirty="0"/>
              <a:t>people who leave the country of their birth to live in another country.</a:t>
            </a:r>
          </a:p>
          <a:p>
            <a:pPr marL="411480" lvl="2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220200" y="6172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13805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07394" y="0"/>
            <a:ext cx="10686105" cy="669542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ct val="0"/>
              </a:spcAft>
            </a:pPr>
            <a:r>
              <a:rPr lang="en-US" sz="2800" dirty="0"/>
              <a:t>The</a:t>
            </a:r>
            <a:r>
              <a:rPr lang="en-US" sz="2800" dirty="0" smtClean="0">
                <a:solidFill>
                  <a:schemeClr val="tx1"/>
                </a:solidFill>
                <a:latin typeface="Calibri" charset="0"/>
              </a:rPr>
              <a:t> </a:t>
            </a:r>
            <a:r>
              <a:rPr lang="en-US" sz="2800" dirty="0"/>
              <a:t>Pilgrims</a:t>
            </a:r>
          </a:p>
          <a:p>
            <a:pPr marL="0" indent="0">
              <a:spcBef>
                <a:spcPts val="120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charset="0"/>
              </a:rPr>
              <a:t>Mayflower Compact</a:t>
            </a:r>
            <a:endParaRPr lang="en-US" sz="2800" dirty="0">
              <a:solidFill>
                <a:schemeClr val="tx1"/>
              </a:solidFill>
              <a:latin typeface="Calibri" charset="0"/>
            </a:endParaRPr>
          </a:p>
          <a:p>
            <a:pPr marL="547688" lvl="1" indent="-136525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Left Netherlands in 1620 on the Mayflower</a:t>
            </a:r>
          </a:p>
          <a:p>
            <a:pPr marL="547688" lvl="1" indent="-136525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Signed the </a:t>
            </a:r>
            <a:r>
              <a:rPr lang="en-US" sz="2400" b="1" dirty="0">
                <a:solidFill>
                  <a:srgbClr val="DC5924"/>
                </a:solidFill>
              </a:rPr>
              <a:t>Mayflower Compact: </a:t>
            </a: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legal contract agreeing to have fair laws</a:t>
            </a:r>
          </a:p>
          <a:p>
            <a:pPr marL="547688" lvl="1" indent="-136525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Arrived at Plymouth Rock in present-day Massachusetts in late </a:t>
            </a:r>
            <a:r>
              <a:rPr lang="en-US" sz="24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1620</a:t>
            </a:r>
            <a:endParaRPr lang="en-US" sz="2400" dirty="0">
              <a:latin typeface="Calibri" charset="0"/>
            </a:endParaRPr>
          </a:p>
          <a:p>
            <a:pPr marL="0" indent="0">
              <a:spcBef>
                <a:spcPts val="120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charset="0"/>
              </a:rPr>
              <a:t>Native </a:t>
            </a:r>
            <a:r>
              <a:rPr lang="en-US" sz="2800" dirty="0">
                <a:solidFill>
                  <a:schemeClr val="tx1"/>
                </a:solidFill>
                <a:latin typeface="Calibri" charset="0"/>
              </a:rPr>
              <a:t>Americans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 b="1" dirty="0" err="1">
                <a:solidFill>
                  <a:srgbClr val="DC5924"/>
                </a:solidFill>
              </a:rPr>
              <a:t>Tisquantum</a:t>
            </a:r>
            <a:r>
              <a:rPr lang="en-US" sz="2400" b="1" dirty="0">
                <a:solidFill>
                  <a:srgbClr val="DC5924"/>
                </a:solidFill>
              </a:rPr>
              <a:t>, </a:t>
            </a: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or Squanto, taught Pilgrims to fertilize soil.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Pilgrims celebrated first Thanksgiving with the Wampanoag Native Americans</a:t>
            </a:r>
            <a:r>
              <a:rPr lang="en-US" sz="2400" dirty="0" smtClean="0">
                <a:solidFill>
                  <a:srgbClr val="0D0D0D"/>
                </a:solidFill>
                <a:ea typeface="ＭＳ Ｐゴシック" charset="0"/>
                <a:cs typeface="Verdana" charset="0"/>
              </a:rPr>
              <a:t>.</a:t>
            </a:r>
          </a:p>
          <a:p>
            <a:pPr>
              <a:spcBef>
                <a:spcPts val="1200"/>
              </a:spcBef>
              <a:spcAft>
                <a:spcPct val="0"/>
              </a:spcAft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Pilgrim Community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Most were farmers.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Family members worked together.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rgbClr val="0D0D0D"/>
                </a:solidFill>
                <a:ea typeface="ＭＳ Ｐゴシック" charset="0"/>
                <a:cs typeface="Verdana" charset="0"/>
              </a:rPr>
              <a:t>Women </a:t>
            </a:r>
            <a:r>
              <a:rPr lang="en-US" sz="28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had more legal rights than they did in England.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2400" dirty="0">
              <a:solidFill>
                <a:srgbClr val="0D0D0D"/>
              </a:solidFill>
              <a:ea typeface="ＭＳ Ｐゴシック" charset="0"/>
              <a:cs typeface="Verdan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20200" y="6172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182592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3200" dirty="0" smtClean="0"/>
              <a:t>The Puritans</a:t>
            </a:r>
          </a:p>
          <a:p>
            <a:pPr lvl="1"/>
            <a:r>
              <a:rPr lang="en-US" sz="2800" dirty="0"/>
              <a:t>Puritans were dissenters who disagreed with official opinions and church actions in England.  </a:t>
            </a:r>
          </a:p>
          <a:p>
            <a:pPr lvl="1"/>
            <a:r>
              <a:rPr lang="en-US" sz="2800" dirty="0"/>
              <a:t>Many thousands left England in Great Migration from 1629 to 1640. </a:t>
            </a:r>
          </a:p>
          <a:p>
            <a:pPr lvl="1"/>
            <a:r>
              <a:rPr lang="en-US" sz="2800" dirty="0"/>
              <a:t>Puritan colonists led by </a:t>
            </a:r>
            <a:r>
              <a:rPr lang="en-US" sz="2800" b="1" dirty="0">
                <a:solidFill>
                  <a:srgbClr val="DC5924"/>
                </a:solidFill>
              </a:rPr>
              <a:t>John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DC5924"/>
                </a:solidFill>
              </a:rPr>
              <a:t>Winthrop</a:t>
            </a:r>
            <a:r>
              <a:rPr lang="en-US" sz="2800" dirty="0"/>
              <a:t> went to Massachusetts to seek religious freedom.</a:t>
            </a:r>
          </a:p>
          <a:p>
            <a:pPr lvl="1"/>
            <a:r>
              <a:rPr lang="en-US" sz="2800" dirty="0"/>
              <a:t>Established Massachusetts Bay Colony.</a:t>
            </a:r>
          </a:p>
          <a:p>
            <a:pPr lvl="1"/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95601" y="1536193"/>
            <a:ext cx="12121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20743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654300" y="914401"/>
            <a:ext cx="7640320" cy="358140"/>
          </a:xfrm>
        </p:spPr>
        <p:txBody>
          <a:bodyPr/>
          <a:lstStyle/>
          <a:p>
            <a:r>
              <a:rPr lang="en-US" sz="2400" dirty="0" smtClean="0"/>
              <a:t>Religion and Government in New England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01700" y="2700528"/>
            <a:ext cx="10718800" cy="3860800"/>
          </a:xfrm>
        </p:spPr>
        <p:txBody>
          <a:bodyPr/>
          <a:lstStyle/>
          <a:p>
            <a:pPr lvl="1"/>
            <a:r>
              <a:rPr lang="en-US" sz="1800" dirty="0"/>
              <a:t>The colonists established a General Court that turned into a type of self-government.</a:t>
            </a:r>
          </a:p>
          <a:p>
            <a:pPr lvl="1"/>
            <a:r>
              <a:rPr lang="en-US" sz="1800" dirty="0"/>
              <a:t>Government leaders were also church members.</a:t>
            </a:r>
          </a:p>
          <a:p>
            <a:pPr lvl="1"/>
            <a:r>
              <a:rPr lang="en-US" sz="1800" dirty="0"/>
              <a:t>Dissenters were forced out of the colony.</a:t>
            </a:r>
          </a:p>
          <a:p>
            <a:pPr indent="-137160"/>
            <a:r>
              <a:rPr lang="en-US" sz="2000" dirty="0" smtClean="0"/>
              <a:t>Religious Conflicts</a:t>
            </a:r>
          </a:p>
          <a:p>
            <a:pPr lvl="1"/>
            <a:r>
              <a:rPr lang="en-US" sz="1800" dirty="0"/>
              <a:t>Thomas Hooker and followers founded Connecticut to make government more democratic.</a:t>
            </a:r>
          </a:p>
          <a:p>
            <a:pPr lvl="1"/>
            <a:r>
              <a:rPr lang="en-US" sz="1800" dirty="0"/>
              <a:t>Roger Williams founded Providence and supported the separation of church and state.</a:t>
            </a:r>
          </a:p>
          <a:p>
            <a:pPr lvl="1"/>
            <a:r>
              <a:rPr lang="en-US" sz="1800" b="1" dirty="0">
                <a:solidFill>
                  <a:srgbClr val="DC5924"/>
                </a:solidFill>
              </a:rPr>
              <a:t>Anne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DC5924"/>
                </a:solidFill>
              </a:rPr>
              <a:t>Hutchinson</a:t>
            </a:r>
            <a:r>
              <a:rPr lang="en-US" sz="1800" dirty="0"/>
              <a:t> questioned teachings of religious leaders and was forced out of the colony.</a:t>
            </a:r>
          </a:p>
          <a:p>
            <a:pPr lvl="1"/>
            <a:r>
              <a:rPr lang="en-US" sz="1800" dirty="0"/>
              <a:t>In the 1690s Salem held the largest number of witchcraft trials. Nineteen people were put to death.</a:t>
            </a:r>
          </a:p>
          <a:p>
            <a:pPr lvl="1"/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 smtClean="0"/>
              <a:t>Main Idea 2</a:t>
            </a:r>
          </a:p>
          <a:p>
            <a:pPr lvl="1"/>
            <a:r>
              <a:rPr lang="en-US" sz="1800" dirty="0" smtClean="0"/>
              <a:t>Religion and government were closely linked in the New England colonies.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3464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5476" y="868681"/>
            <a:ext cx="7640320" cy="396240"/>
          </a:xfrm>
        </p:spPr>
        <p:txBody>
          <a:bodyPr/>
          <a:lstStyle/>
          <a:p>
            <a:r>
              <a:rPr lang="en-US" sz="2800" dirty="0" smtClean="0"/>
              <a:t>New England Economy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</a:p>
          <a:p>
            <a:pPr lvl="1"/>
            <a:r>
              <a:rPr lang="en-US" sz="2000" dirty="0" smtClean="0"/>
              <a:t>The New England economy was based on trade and farming.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2800" dirty="0" smtClean="0"/>
              <a:t>Farming</a:t>
            </a:r>
          </a:p>
          <a:p>
            <a:pPr lvl="1"/>
            <a:r>
              <a:rPr lang="en-US" sz="2400" dirty="0"/>
              <a:t>Harsh climate and rocky soil meant few cash crops.</a:t>
            </a:r>
          </a:p>
          <a:p>
            <a:pPr lvl="1"/>
            <a:r>
              <a:rPr lang="en-US" sz="2400" dirty="0"/>
              <a:t>Most farming families grew crops and raised animals for their own use.</a:t>
            </a:r>
          </a:p>
          <a:p>
            <a:pPr lvl="1"/>
            <a:r>
              <a:rPr lang="en-US" sz="2400" dirty="0"/>
              <a:t>Little need for slaves</a:t>
            </a:r>
          </a:p>
          <a:p>
            <a:pPr marL="182880" lvl="1" indent="0">
              <a:buNone/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743200"/>
            <a:ext cx="57277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6B7"/>
                </a:solidFill>
              </a:rPr>
              <a:t>Trade</a:t>
            </a:r>
          </a:p>
          <a:p>
            <a:pPr marL="320040" lvl="1" indent="-137160">
              <a:spcBef>
                <a:spcPts val="600"/>
              </a:spcBef>
              <a:buFont typeface="Arial"/>
              <a:buChar char="•"/>
            </a:pPr>
            <a:r>
              <a:rPr lang="en-US" sz="2000" dirty="0"/>
              <a:t>Merchants traded goods locally, with other colonies, and overseas.</a:t>
            </a:r>
          </a:p>
          <a:p>
            <a:pPr marL="320040" lvl="1" indent="-137160">
              <a:spcBef>
                <a:spcPts val="600"/>
              </a:spcBef>
              <a:buFont typeface="Arial"/>
              <a:buChar char="•"/>
            </a:pPr>
            <a:r>
              <a:rPr lang="en-US" sz="2000" dirty="0"/>
              <a:t>Fishing was one of region’s leading industries.</a:t>
            </a:r>
          </a:p>
          <a:p>
            <a:pPr marL="320040" lvl="1" indent="-137160">
              <a:spcBef>
                <a:spcPts val="600"/>
              </a:spcBef>
              <a:buFont typeface="Arial"/>
              <a:buChar char="•"/>
            </a:pPr>
            <a:r>
              <a:rPr lang="en-US" sz="2000" dirty="0"/>
              <a:t>Shipbuilding was also an important industry.</a:t>
            </a:r>
          </a:p>
          <a:p>
            <a:pPr marL="320040" lvl="1" indent="-137160">
              <a:spcBef>
                <a:spcPts val="600"/>
              </a:spcBef>
              <a:buFont typeface="Arial"/>
              <a:buChar char="•"/>
            </a:pPr>
            <a:r>
              <a:rPr lang="en-US" sz="2000" dirty="0"/>
              <a:t>Skilled trades like blacksmithing, weaving, and printing were in demand. Young boys trained under masters for years to learn trades.</a:t>
            </a:r>
          </a:p>
        </p:txBody>
      </p:sp>
    </p:spTree>
    <p:extLst>
      <p:ext uri="{BB962C8B-B14F-4D97-AF65-F5344CB8AC3E}">
        <p14:creationId xmlns:p14="http://schemas.microsoft.com/office/powerpoint/2010/main" val="3528515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70200" y="756667"/>
            <a:ext cx="7640320" cy="396240"/>
          </a:xfrm>
        </p:spPr>
        <p:txBody>
          <a:bodyPr/>
          <a:lstStyle/>
          <a:p>
            <a:r>
              <a:rPr lang="en-US" sz="3200" dirty="0" smtClean="0"/>
              <a:t>Education in the Colonies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812800" y="1473200"/>
            <a:ext cx="11379200" cy="762000"/>
          </a:xfrm>
        </p:spPr>
        <p:txBody>
          <a:bodyPr/>
          <a:lstStyle/>
          <a:p>
            <a:r>
              <a:rPr lang="en-US" sz="2800" dirty="0" smtClean="0"/>
              <a:t>Main Idea 4</a:t>
            </a:r>
          </a:p>
          <a:p>
            <a:pPr lvl="1"/>
            <a:r>
              <a:rPr lang="en-US" sz="2400" dirty="0" smtClean="0"/>
              <a:t>Education was important in the New England colonies.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31812" y="2743200"/>
            <a:ext cx="5716588" cy="3784600"/>
          </a:xfrm>
        </p:spPr>
        <p:txBody>
          <a:bodyPr/>
          <a:lstStyle/>
          <a:p>
            <a:r>
              <a:rPr lang="en-US" sz="2800" dirty="0" smtClean="0"/>
              <a:t>Public Education</a:t>
            </a:r>
          </a:p>
          <a:p>
            <a:pPr lvl="1"/>
            <a:r>
              <a:rPr lang="en-US" sz="2400" dirty="0"/>
              <a:t>Communities established town schools.</a:t>
            </a:r>
          </a:p>
          <a:p>
            <a:pPr lvl="1"/>
            <a:r>
              <a:rPr lang="en-US" sz="2400" dirty="0"/>
              <a:t>Students used New England Primer, which had stories from the Bible.</a:t>
            </a:r>
          </a:p>
          <a:p>
            <a:pPr lvl="1"/>
            <a:r>
              <a:rPr lang="en-US" sz="2400" dirty="0"/>
              <a:t>Availability of schooling varied in the colonies.</a:t>
            </a:r>
          </a:p>
          <a:p>
            <a:pPr lvl="1"/>
            <a:r>
              <a:rPr lang="en-US" sz="2400" dirty="0"/>
              <a:t>Most children stopped education after elementary grades.</a:t>
            </a:r>
          </a:p>
          <a:p>
            <a:pPr marL="182880" lvl="1" indent="0">
              <a:buNone/>
            </a:pP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248400" y="2667000"/>
            <a:ext cx="5753100" cy="3860800"/>
          </a:xfrm>
        </p:spPr>
        <p:txBody>
          <a:bodyPr/>
          <a:lstStyle/>
          <a:p>
            <a:r>
              <a:rPr lang="en-US" sz="3200" dirty="0" smtClean="0"/>
              <a:t>Higher Education</a:t>
            </a:r>
          </a:p>
          <a:p>
            <a:pPr lvl="1"/>
            <a:r>
              <a:rPr lang="en-US" sz="2800" dirty="0"/>
              <a:t>Important to colonists</a:t>
            </a:r>
          </a:p>
          <a:p>
            <a:pPr lvl="1"/>
            <a:r>
              <a:rPr lang="en-US" sz="2800" dirty="0"/>
              <a:t>John Harvard and the General Court founded Harvard College in 1636.</a:t>
            </a:r>
          </a:p>
          <a:p>
            <a:pPr lvl="1"/>
            <a:r>
              <a:rPr lang="en-US" sz="2800" dirty="0"/>
              <a:t>College of William and Mary founded in Virginia in 1693.</a:t>
            </a:r>
          </a:p>
        </p:txBody>
      </p:sp>
    </p:spTree>
    <p:extLst>
      <p:ext uri="{BB962C8B-B14F-4D97-AF65-F5344CB8AC3E}">
        <p14:creationId xmlns:p14="http://schemas.microsoft.com/office/powerpoint/2010/main" val="425842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69324" y="401429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New Settlements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081935" y="1041874"/>
            <a:ext cx="3992732" cy="576262"/>
          </a:xfrm>
        </p:spPr>
        <p:txBody>
          <a:bodyPr/>
          <a:lstStyle/>
          <a:p>
            <a:r>
              <a:rPr lang="en-US" b="1" u="sng" dirty="0" smtClean="0"/>
              <a:t>Connecticut</a:t>
            </a:r>
            <a:endParaRPr lang="en-US" b="1" u="sn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7531010" y="1217398"/>
            <a:ext cx="3999001" cy="576262"/>
          </a:xfrm>
        </p:spPr>
        <p:txBody>
          <a:bodyPr/>
          <a:lstStyle/>
          <a:p>
            <a:r>
              <a:rPr lang="en-US" b="1" u="sng" dirty="0" smtClean="0"/>
              <a:t>New Hampshire</a:t>
            </a:r>
            <a:endParaRPr lang="en-US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609600" y="1618136"/>
            <a:ext cx="6159500" cy="506434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Connecticut River Valley to the south more fertile than Massachusetts</a:t>
            </a:r>
          </a:p>
          <a:p>
            <a:r>
              <a:rPr lang="en-US" sz="2400" dirty="0" smtClean="0"/>
              <a:t>1636- Thomas Hooker; another Puritan minister</a:t>
            </a:r>
          </a:p>
          <a:p>
            <a:pPr lvl="1"/>
            <a:r>
              <a:rPr lang="en-US" sz="2000" dirty="0" smtClean="0"/>
              <a:t>Didn’t like way they ran the Massachusetts colony</a:t>
            </a:r>
          </a:p>
          <a:p>
            <a:pPr lvl="1"/>
            <a:r>
              <a:rPr lang="en-US" sz="2000" dirty="0" smtClean="0"/>
              <a:t>Led his congregation through  the wilderness south, founded Hartford</a:t>
            </a:r>
          </a:p>
          <a:p>
            <a:pPr lvl="2"/>
            <a:r>
              <a:rPr lang="en-US" sz="1800" dirty="0" smtClean="0"/>
              <a:t>1639- Hartford and 2 other towns, agreed to form a colony</a:t>
            </a:r>
          </a:p>
          <a:p>
            <a:r>
              <a:rPr lang="en-US" sz="2400" dirty="0" smtClean="0"/>
              <a:t>Adopted plan of </a:t>
            </a:r>
            <a:r>
              <a:rPr lang="en-US" sz="2400" dirty="0" err="1" smtClean="0"/>
              <a:t>gov’t</a:t>
            </a:r>
            <a:r>
              <a:rPr lang="en-US" sz="2400" dirty="0" smtClean="0"/>
              <a:t> called the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Orders of Connecticut</a:t>
            </a:r>
          </a:p>
          <a:p>
            <a:pPr lvl="1"/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written constitution in America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629400" y="1905001"/>
            <a:ext cx="5562600" cy="404556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Others disliking Puritan ways </a:t>
            </a:r>
          </a:p>
          <a:p>
            <a:pPr lvl="1"/>
            <a:r>
              <a:rPr lang="en-US" sz="2400" dirty="0" smtClean="0"/>
              <a:t>like Williams in Rhode Island and Hooker in Connecticut </a:t>
            </a:r>
          </a:p>
          <a:p>
            <a:r>
              <a:rPr lang="en-US" sz="2800" dirty="0" smtClean="0"/>
              <a:t>1638- John Wheelwright led group north from Massachusetts</a:t>
            </a:r>
          </a:p>
          <a:p>
            <a:r>
              <a:rPr lang="en-US" sz="2800" dirty="0" smtClean="0"/>
              <a:t>Colony becomes fully independent from Massachusetts in 1679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0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9" grpId="0" build="p"/>
      <p:bldP spid="8" grpId="0" uiExpand="1" build="p"/>
      <p:bldP spid="10" grpId="0" uiExpand="1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11613</TotalTime>
  <Words>741</Words>
  <Application>Microsoft Office PowerPoint</Application>
  <PresentationFormat>Widescreen</PresentationFormat>
  <Paragraphs>108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Century Gothic</vt:lpstr>
      <vt:lpstr>Lucida Grande</vt:lpstr>
      <vt:lpstr>Verdana</vt:lpstr>
      <vt:lpstr>Wingdings 3</vt:lpstr>
      <vt:lpstr>Wisp</vt:lpstr>
      <vt:lpstr>Unit 3: The English Colonies  Lesson 2: New England Colonies</vt:lpstr>
      <vt:lpstr>PowerPoint Presentation</vt:lpstr>
      <vt:lpstr>Lesson 2 </vt:lpstr>
      <vt:lpstr>PowerPoint Presentation</vt:lpstr>
      <vt:lpstr>Lesson 2</vt:lpstr>
      <vt:lpstr>Lesson 2</vt:lpstr>
      <vt:lpstr>Lesson 2</vt:lpstr>
      <vt:lpstr>Lesson 2</vt:lpstr>
      <vt:lpstr>New Settlements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Lawson, Megan L.</dc:creator>
  <cp:lastModifiedBy>Lawson, Megan L.</cp:lastModifiedBy>
  <cp:revision>7</cp:revision>
  <dcterms:created xsi:type="dcterms:W3CDTF">2017-09-18T13:26:14Z</dcterms:created>
  <dcterms:modified xsi:type="dcterms:W3CDTF">2019-08-21T19:33:37Z</dcterms:modified>
</cp:coreProperties>
</file>