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58" r:id="rId5"/>
    <p:sldId id="265" r:id="rId6"/>
    <p:sldId id="259" r:id="rId7"/>
    <p:sldId id="267" r:id="rId8"/>
    <p:sldId id="269" r:id="rId9"/>
    <p:sldId id="260" r:id="rId10"/>
    <p:sldId id="268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727FA-3A73-4696-8041-8A2864B5736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5AE68-AA37-4202-AE3A-066122A2B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0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8303-6022-460D-8413-C3D5FEF759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4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8303-6022-460D-8413-C3D5FEF759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0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8303-6022-460D-8413-C3D5FEF759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4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8303-6022-460D-8413-C3D5FEF759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6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8303-6022-460D-8413-C3D5FEF759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8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56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1938528"/>
            <a:ext cx="107696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2780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2"/>
            <a:ext cx="4271264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905000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171608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43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6096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99200" y="2743200"/>
            <a:ext cx="5181600" cy="3429000"/>
          </a:xfrm>
        </p:spPr>
        <p:txBody>
          <a:bodyPr/>
          <a:lstStyle>
            <a:lvl1pPr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640080" indent="-457200"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137160">
              <a:buFont typeface="Lucida Grande"/>
              <a:buChar char="-"/>
              <a:def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0" indent="0" algn="l" defTabSz="457200" rtl="0" eaLnBrk="1" latinLnBrk="0" hangingPunct="1">
              <a:spcBef>
                <a:spcPts val="1800"/>
              </a:spcBef>
              <a:spcAft>
                <a:spcPts val="0"/>
              </a:spcAft>
              <a:buFont typeface="Arial"/>
              <a:buNone/>
            </a:pPr>
            <a:r>
              <a:rPr lang="en-US" dirty="0" smtClean="0"/>
              <a:t>Head</a:t>
            </a:r>
          </a:p>
          <a:p>
            <a:pPr marL="320040" lvl="1" indent="-137160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19922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362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chemeClr val="tx1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299200" y="2362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096000" y="24810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1905000"/>
            <a:ext cx="107696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598869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Lesson_Content_3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3352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73600" y="2700528"/>
            <a:ext cx="3352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4704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82296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0" y="2700528"/>
            <a:ext cx="3352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6886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4129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500" y="1282700"/>
            <a:ext cx="10083800" cy="44196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Unit 3: The English Colonies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Lesson 1: </a:t>
            </a:r>
            <a:r>
              <a:rPr lang="en-US" dirty="0" smtClean="0"/>
              <a:t>The Southern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5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298450"/>
            <a:ext cx="8229600" cy="1384300"/>
          </a:xfrm>
        </p:spPr>
        <p:txBody>
          <a:bodyPr/>
          <a:lstStyle/>
          <a:p>
            <a:r>
              <a:rPr lang="en-US" dirty="0" smtClean="0"/>
              <a:t>Representative Government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990600"/>
            <a:ext cx="5956300" cy="5448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At first almost all men</a:t>
            </a:r>
          </a:p>
          <a:p>
            <a:pPr lvl="1"/>
            <a:r>
              <a:rPr lang="en-US" sz="2400" dirty="0" smtClean="0"/>
              <a:t>Worked for Virginia Company: </a:t>
            </a:r>
            <a:r>
              <a:rPr lang="en-US" sz="2000" dirty="0" smtClean="0"/>
              <a:t>Strict rules</a:t>
            </a:r>
          </a:p>
          <a:p>
            <a:pPr lvl="1"/>
            <a:r>
              <a:rPr lang="en-US" sz="2400" dirty="0" smtClean="0"/>
              <a:t>Began complaining about being ruled from London</a:t>
            </a:r>
          </a:p>
          <a:p>
            <a:r>
              <a:rPr lang="en-US" sz="2800" dirty="0" smtClean="0"/>
              <a:t>1619- company agreed to let them have some say</a:t>
            </a:r>
          </a:p>
          <a:p>
            <a:pPr lvl="1"/>
            <a:r>
              <a:rPr lang="en-US" sz="2400" dirty="0" smtClean="0"/>
              <a:t>10 towns in the colony sent 2 reps, called </a:t>
            </a:r>
            <a:r>
              <a:rPr lang="en-US" sz="2400" i="1" dirty="0" smtClean="0"/>
              <a:t>burgesses</a:t>
            </a:r>
            <a:r>
              <a:rPr lang="en-US" sz="2400" b="1" i="1" dirty="0" smtClean="0"/>
              <a:t>,</a:t>
            </a:r>
            <a:r>
              <a:rPr lang="en-US" sz="2400" dirty="0" smtClean="0"/>
              <a:t> to an assembly</a:t>
            </a:r>
          </a:p>
          <a:p>
            <a:pPr lvl="2"/>
            <a:r>
              <a:rPr lang="en-US" sz="2000" dirty="0" smtClean="0"/>
              <a:t>July 30, 1619- meet for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time (House of Burgesses) </a:t>
            </a:r>
          </a:p>
          <a:p>
            <a:pPr lvl="2"/>
            <a:r>
              <a:rPr lang="en-US" sz="2000" dirty="0" smtClean="0"/>
              <a:t>Had right to make local laws for colony</a:t>
            </a:r>
            <a:endParaRPr lang="en-US" sz="2000" dirty="0"/>
          </a:p>
        </p:txBody>
      </p:sp>
      <p:pic>
        <p:nvPicPr>
          <p:cNvPr id="8194" name="Picture 2" descr="http://www.kaysmithartist.com/Galleries/ColonialGallery/slides/house_of_burgess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28800"/>
            <a:ext cx="3962400" cy="3905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125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914400" y="1843971"/>
            <a:ext cx="5181600" cy="4352867"/>
          </a:xfrm>
        </p:spPr>
        <p:txBody>
          <a:bodyPr/>
          <a:lstStyle/>
          <a:p>
            <a:r>
              <a:rPr lang="en-US" sz="2800" dirty="0">
                <a:solidFill>
                  <a:srgbClr val="0076B7"/>
                </a:solidFill>
              </a:rPr>
              <a:t>Women</a:t>
            </a:r>
            <a:r>
              <a:rPr lang="en-US" sz="2400" dirty="0" smtClean="0"/>
              <a:t> </a:t>
            </a:r>
            <a:r>
              <a:rPr lang="en-US" sz="2800" dirty="0">
                <a:solidFill>
                  <a:srgbClr val="0076B7"/>
                </a:solidFill>
              </a:rPr>
              <a:t>and</a:t>
            </a:r>
            <a:r>
              <a:rPr lang="en-US" sz="2400" dirty="0" smtClean="0"/>
              <a:t> </a:t>
            </a:r>
            <a:r>
              <a:rPr lang="en-US" sz="2800" dirty="0">
                <a:solidFill>
                  <a:srgbClr val="0076B7"/>
                </a:solidFill>
              </a:rPr>
              <a:t>Children</a:t>
            </a:r>
          </a:p>
          <a:p>
            <a:pPr lvl="1"/>
            <a:r>
              <a:rPr lang="en-US" sz="2400" dirty="0"/>
              <a:t>Most settlers in Virginia were men until 1620, when the Virginia Company allowed more women to move to the colony.</a:t>
            </a:r>
          </a:p>
          <a:p>
            <a:pPr lvl="1"/>
            <a:r>
              <a:rPr lang="en-US" sz="2400" dirty="0"/>
              <a:t>Women offered valuable skills: making soap and candles, sewing and mending clothes, and cooking.</a:t>
            </a:r>
          </a:p>
          <a:p>
            <a:pPr lvl="1"/>
            <a:r>
              <a:rPr lang="en-US" sz="2400" dirty="0"/>
              <a:t>Children also spent most of their time working.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286499" y="1920523"/>
            <a:ext cx="5584823" cy="4138733"/>
          </a:xfrm>
        </p:spPr>
        <p:txBody>
          <a:bodyPr/>
          <a:lstStyle/>
          <a:p>
            <a:r>
              <a:rPr lang="en-US" sz="3600" dirty="0">
                <a:solidFill>
                  <a:srgbClr val="0076B7"/>
                </a:solidFill>
              </a:rPr>
              <a:t>Bacon’s</a:t>
            </a:r>
            <a:r>
              <a:rPr lang="en-US" sz="3200" dirty="0" smtClean="0"/>
              <a:t> </a:t>
            </a:r>
            <a:r>
              <a:rPr lang="en-US" sz="3600" dirty="0">
                <a:solidFill>
                  <a:srgbClr val="0076B7"/>
                </a:solidFill>
              </a:rPr>
              <a:t>Rebellion</a:t>
            </a:r>
          </a:p>
          <a:p>
            <a:pPr lvl="1"/>
            <a:r>
              <a:rPr lang="en-US" sz="3200" dirty="0"/>
              <a:t>Colonial officials began to tax colonists.</a:t>
            </a:r>
          </a:p>
          <a:p>
            <a:pPr lvl="1"/>
            <a:r>
              <a:rPr lang="en-US" sz="3200" dirty="0"/>
              <a:t>Nathaniel Bacon led a rebellion against the governor’s policies in 1676.</a:t>
            </a:r>
          </a:p>
          <a:p>
            <a:pPr lvl="1"/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1" y="1536193"/>
            <a:ext cx="1212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850265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54400" y="652972"/>
            <a:ext cx="7640320" cy="396240"/>
          </a:xfrm>
        </p:spPr>
        <p:txBody>
          <a:bodyPr/>
          <a:lstStyle/>
          <a:p>
            <a:r>
              <a:rPr lang="en-US" sz="3200" dirty="0" smtClean="0"/>
              <a:t>Other Southern Colonies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508000" y="1345820"/>
            <a:ext cx="11379200" cy="762000"/>
          </a:xfrm>
        </p:spPr>
        <p:txBody>
          <a:bodyPr/>
          <a:lstStyle/>
          <a:p>
            <a:r>
              <a:rPr lang="en-US" dirty="0"/>
              <a:t>Main Idea 3</a:t>
            </a:r>
          </a:p>
          <a:p>
            <a:pPr lvl="1"/>
            <a:r>
              <a:rPr lang="en-US" sz="1800" dirty="0"/>
              <a:t>Religious freedom and economic opportunities were motives for founding other southern colonies, including Maryland, the Carolinas, and Georgia.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63600" y="2404428"/>
            <a:ext cx="3352800" cy="4224972"/>
          </a:xfrm>
        </p:spPr>
        <p:txBody>
          <a:bodyPr/>
          <a:lstStyle/>
          <a:p>
            <a:r>
              <a:rPr lang="en-US" sz="2400" dirty="0" smtClean="0"/>
              <a:t>The Carolinas</a:t>
            </a:r>
          </a:p>
          <a:p>
            <a:pPr lvl="1"/>
            <a:r>
              <a:rPr lang="en-US" sz="2000" dirty="0"/>
              <a:t>Carolina was founded south of Virginia in 1663.</a:t>
            </a:r>
          </a:p>
          <a:p>
            <a:pPr lvl="1"/>
            <a:r>
              <a:rPr lang="en-US" sz="2000" dirty="0"/>
              <a:t>It was divided into North and South Carolina in 1712.</a:t>
            </a:r>
          </a:p>
          <a:p>
            <a:pPr lvl="1"/>
            <a:r>
              <a:rPr lang="en-US" sz="2000" dirty="0"/>
              <a:t>Most colonists in North Carolina were farmers.</a:t>
            </a:r>
          </a:p>
          <a:p>
            <a:pPr lvl="1"/>
            <a:r>
              <a:rPr lang="en-US" sz="2000" dirty="0"/>
              <a:t>South Carolina had large plantations with many slaves.</a:t>
            </a:r>
          </a:p>
          <a:p>
            <a:pPr marL="182880" lvl="1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572000" y="2458467"/>
            <a:ext cx="3594100" cy="4285233"/>
          </a:xfrm>
        </p:spPr>
        <p:txBody>
          <a:bodyPr/>
          <a:lstStyle/>
          <a:p>
            <a:r>
              <a:rPr lang="en-US" sz="2000" dirty="0" smtClean="0"/>
              <a:t>Maryland</a:t>
            </a:r>
          </a:p>
          <a:p>
            <a:pPr lvl="1"/>
            <a:r>
              <a:rPr lang="en-US" sz="1800" dirty="0" smtClean="0"/>
              <a:t>Maryland was founded north of Virginia in 1632.</a:t>
            </a:r>
          </a:p>
          <a:p>
            <a:pPr lvl="1"/>
            <a:r>
              <a:rPr lang="en-US" sz="1800" dirty="0" smtClean="0"/>
              <a:t>The colony was intended as a refuge for Catholics.</a:t>
            </a:r>
          </a:p>
          <a:p>
            <a:pPr lvl="1"/>
            <a:r>
              <a:rPr lang="en-US" sz="1800" dirty="0" smtClean="0"/>
              <a:t>Colonists in Maryland raised corn, cattle, hogs, and, eventually, tobacco.</a:t>
            </a:r>
          </a:p>
          <a:p>
            <a:pPr lvl="1"/>
            <a:r>
              <a:rPr lang="en-US" sz="1800" dirty="0" smtClean="0"/>
              <a:t>Protestants began moving to Maryland in the 1640s, which prompted the colonial assembly to pass the </a:t>
            </a:r>
            <a:r>
              <a:rPr lang="en-US" sz="1800" b="1" dirty="0">
                <a:solidFill>
                  <a:srgbClr val="DC5924"/>
                </a:solidFill>
              </a:rPr>
              <a:t>Toleration</a:t>
            </a:r>
            <a:r>
              <a:rPr lang="en-US" sz="1800" dirty="0" smtClean="0"/>
              <a:t> </a:t>
            </a:r>
            <a:r>
              <a:rPr lang="en-US" sz="1800" b="1" dirty="0">
                <a:solidFill>
                  <a:srgbClr val="DC5924"/>
                </a:solidFill>
              </a:rPr>
              <a:t>Act of 1649.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8394700" y="2404427"/>
            <a:ext cx="3352800" cy="4136071"/>
          </a:xfrm>
        </p:spPr>
        <p:txBody>
          <a:bodyPr/>
          <a:lstStyle/>
          <a:p>
            <a:r>
              <a:rPr lang="en-US" sz="2000" dirty="0" smtClean="0"/>
              <a:t>Georgia</a:t>
            </a:r>
          </a:p>
          <a:p>
            <a:pPr lvl="1"/>
            <a:r>
              <a:rPr lang="en-US" sz="1800" dirty="0"/>
              <a:t>Georgia was founded by James Oglethorpe as a refuge for debtors in 1733.</a:t>
            </a:r>
          </a:p>
          <a:p>
            <a:pPr lvl="1"/>
            <a:r>
              <a:rPr lang="en-US" sz="1800" dirty="0"/>
              <a:t>He wanted small farms, so he outlawed slavery and limited land grants.</a:t>
            </a:r>
          </a:p>
          <a:p>
            <a:pPr lvl="1"/>
            <a:r>
              <a:rPr lang="en-US" sz="1800" dirty="0"/>
              <a:t>Settlers grew unhappy, and Georgia became a royal colony. Large rice plantations, worked by many slaves, were created.</a:t>
            </a:r>
          </a:p>
          <a:p>
            <a:pPr marL="18288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381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486335" y="772224"/>
            <a:ext cx="7640320" cy="396240"/>
          </a:xfrm>
        </p:spPr>
        <p:txBody>
          <a:bodyPr/>
          <a:lstStyle/>
          <a:p>
            <a:r>
              <a:rPr lang="en-US" sz="3200" dirty="0" smtClean="0"/>
              <a:t>Economies of the Southern Colonies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21695" y="3217164"/>
            <a:ext cx="10769600" cy="2895600"/>
          </a:xfrm>
        </p:spPr>
        <p:txBody>
          <a:bodyPr/>
          <a:lstStyle/>
          <a:p>
            <a:pPr lvl="1"/>
            <a:r>
              <a:rPr lang="en-US" sz="2400" dirty="0"/>
              <a:t>Economies of the South depended on agriculture. Cash crops were tobacco, rice, and indigo.</a:t>
            </a:r>
          </a:p>
          <a:p>
            <a:pPr lvl="1"/>
            <a:r>
              <a:rPr lang="en-US" sz="2400" dirty="0"/>
              <a:t>The labor intensive cash crops and the long growing season meant more labor was needed.</a:t>
            </a:r>
          </a:p>
          <a:p>
            <a:pPr lvl="1"/>
            <a:r>
              <a:rPr lang="en-US" sz="2400" dirty="0"/>
              <a:t>Enslaved Africans became the main source of labor.</a:t>
            </a:r>
          </a:p>
          <a:p>
            <a:pPr lvl="1"/>
            <a:r>
              <a:rPr lang="en-US" sz="2400" dirty="0"/>
              <a:t>The conditions of slavery were brutal.</a:t>
            </a:r>
          </a:p>
          <a:p>
            <a:pPr lvl="1"/>
            <a:r>
              <a:rPr lang="en-US" sz="2400" b="1" dirty="0">
                <a:solidFill>
                  <a:srgbClr val="DC5924"/>
                </a:solidFill>
              </a:rPr>
              <a:t>Slave codes, </a:t>
            </a:r>
            <a:r>
              <a:rPr lang="en-US" sz="2400" dirty="0"/>
              <a:t>or laws to control slaves, were passed.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4</a:t>
            </a:r>
          </a:p>
          <a:p>
            <a:pPr lvl="1"/>
            <a:r>
              <a:rPr lang="en-US" sz="2400" dirty="0" smtClean="0"/>
              <a:t>Farming and slavery were important to the economies of the southern colonies.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62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50720" y="1261872"/>
            <a:ext cx="8475980" cy="396240"/>
          </a:xfrm>
        </p:spPr>
        <p:txBody>
          <a:bodyPr/>
          <a:lstStyle/>
          <a:p>
            <a:pPr algn="ctr"/>
            <a:r>
              <a:rPr lang="en-US" sz="3200" dirty="0" smtClean="0"/>
              <a:t>The Southern Colonies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130300" y="1733041"/>
            <a:ext cx="11061700" cy="4699000"/>
          </a:xfrm>
        </p:spPr>
        <p:txBody>
          <a:bodyPr/>
          <a:lstStyle/>
          <a:p>
            <a:pPr lvl="0"/>
            <a:r>
              <a:rPr lang="en-US" sz="2800" dirty="0"/>
              <a:t>Big Idea</a:t>
            </a:r>
          </a:p>
          <a:p>
            <a:pPr lvl="1"/>
            <a:r>
              <a:rPr lang="en-US" sz="2400" dirty="0" smtClean="0"/>
              <a:t>Despite a difficult beginning, the southern colonies soon flourished.</a:t>
            </a:r>
            <a:endParaRPr lang="en-US" sz="2400" dirty="0"/>
          </a:p>
          <a:p>
            <a:pPr lvl="0"/>
            <a:r>
              <a:rPr lang="en-US" sz="2800" dirty="0"/>
              <a:t>Main Ideas</a:t>
            </a:r>
          </a:p>
          <a:p>
            <a:pPr lvl="2"/>
            <a:r>
              <a:rPr lang="en-US" sz="2400" dirty="0"/>
              <a:t>Jamestown was the first permanent English settlement in America. </a:t>
            </a:r>
          </a:p>
          <a:p>
            <a:pPr lvl="2"/>
            <a:r>
              <a:rPr lang="en-US" sz="2400" dirty="0"/>
              <a:t>Daily life in Virginia was challenging to the colonists. </a:t>
            </a:r>
          </a:p>
          <a:p>
            <a:pPr lvl="2"/>
            <a:r>
              <a:rPr lang="en-US" sz="2400" dirty="0"/>
              <a:t>Religious freedom and economic opportunities were motives for founding other southern colonies, including Maryland, the Carolinas, and Georgia. </a:t>
            </a:r>
          </a:p>
          <a:p>
            <a:pPr lvl="2"/>
            <a:r>
              <a:rPr lang="en-US" sz="2400" dirty="0"/>
              <a:t>Farming and slavery were important to the economies of the southern colonies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706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30200"/>
            <a:ext cx="8229600" cy="1384300"/>
          </a:xfrm>
        </p:spPr>
        <p:txBody>
          <a:bodyPr/>
          <a:lstStyle/>
          <a:p>
            <a:r>
              <a:rPr lang="en-US" dirty="0" smtClean="0"/>
              <a:t>The “Lost” Colony of Roanoke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95400"/>
            <a:ext cx="5105400" cy="5562600"/>
          </a:xfrm>
        </p:spPr>
        <p:txBody>
          <a:bodyPr>
            <a:normAutofit/>
          </a:bodyPr>
          <a:lstStyle/>
          <a:p>
            <a:r>
              <a:rPr lang="en-US" sz="2400" dirty="0"/>
              <a:t>1578- Queen Elizabeth I issues charter to Sir Humphrey Gilbert to start a colony</a:t>
            </a:r>
          </a:p>
          <a:p>
            <a:pPr lvl="2"/>
            <a:r>
              <a:rPr lang="en-US" sz="1800" dirty="0" smtClean="0"/>
              <a:t>Dies </a:t>
            </a:r>
            <a:r>
              <a:rPr lang="en-US" sz="1800" dirty="0"/>
              <a:t>on the trip</a:t>
            </a:r>
          </a:p>
          <a:p>
            <a:r>
              <a:rPr lang="en-US" sz="2400" dirty="0"/>
              <a:t>1585- his </a:t>
            </a:r>
            <a:r>
              <a:rPr lang="en-US" sz="2400" dirty="0" smtClean="0"/>
              <a:t>brother </a:t>
            </a:r>
            <a:r>
              <a:rPr lang="en-US" sz="2400" dirty="0"/>
              <a:t>Sir Walter Raleigh </a:t>
            </a:r>
            <a:r>
              <a:rPr lang="en-US" sz="2400" dirty="0" smtClean="0"/>
              <a:t>continues </a:t>
            </a:r>
            <a:r>
              <a:rPr lang="en-US" sz="2400" dirty="0"/>
              <a:t>charter w/ 100 men off coast of N</a:t>
            </a:r>
            <a:r>
              <a:rPr lang="en-US" sz="2400" dirty="0" smtClean="0"/>
              <a:t>. Carolina</a:t>
            </a:r>
            <a:endParaRPr lang="en-US" sz="2400" dirty="0"/>
          </a:p>
          <a:p>
            <a:pPr lvl="1"/>
            <a:r>
              <a:rPr lang="en-US" sz="2000" dirty="0"/>
              <a:t>Named Roanoke… </a:t>
            </a:r>
            <a:r>
              <a:rPr lang="en-US" sz="1800" dirty="0" smtClean="0"/>
              <a:t>set </a:t>
            </a:r>
            <a:r>
              <a:rPr lang="en-US" sz="1800" dirty="0"/>
              <a:t>up camp, fort, and agriculture</a:t>
            </a:r>
          </a:p>
          <a:p>
            <a:pPr lvl="1"/>
            <a:r>
              <a:rPr lang="en-US" sz="2000" dirty="0"/>
              <a:t>Most settlers went back to England w/ Drake (visiting in 1586)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95400"/>
            <a:ext cx="5651500" cy="5118100"/>
          </a:xfrm>
        </p:spPr>
        <p:txBody>
          <a:bodyPr>
            <a:normAutofit/>
          </a:bodyPr>
          <a:lstStyle/>
          <a:p>
            <a:r>
              <a:rPr lang="en-US" sz="2400" dirty="0"/>
              <a:t>1587- try again w/ 118 others </a:t>
            </a:r>
          </a:p>
          <a:p>
            <a:pPr lvl="1"/>
            <a:r>
              <a:rPr lang="en-US" sz="1800" dirty="0"/>
              <a:t>most knew nothing of setting up colonies</a:t>
            </a:r>
          </a:p>
          <a:p>
            <a:pPr lvl="1"/>
            <a:r>
              <a:rPr lang="en-US" sz="1800" dirty="0" smtClean="0"/>
              <a:t>Leader </a:t>
            </a:r>
            <a:r>
              <a:rPr lang="en-US" sz="1800" dirty="0"/>
              <a:t>goes back for supplies </a:t>
            </a:r>
            <a:r>
              <a:rPr lang="en-US" sz="1800" dirty="0" smtClean="0"/>
              <a:t>only to return to a deserted island.</a:t>
            </a:r>
            <a:endParaRPr lang="en-US" sz="1800" dirty="0"/>
          </a:p>
          <a:p>
            <a:r>
              <a:rPr lang="en-US" sz="2400" dirty="0" smtClean="0"/>
              <a:t>No </a:t>
            </a:r>
            <a:r>
              <a:rPr lang="en-US" sz="2400" dirty="0"/>
              <a:t>one knows or has ever found out what happened to “The Lost Colony”</a:t>
            </a:r>
          </a:p>
          <a:p>
            <a:pPr lvl="1"/>
            <a:r>
              <a:rPr lang="en-US" sz="2000" dirty="0"/>
              <a:t>Discourages others from planning more English colonies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1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31616" y="822961"/>
            <a:ext cx="7640320" cy="396240"/>
          </a:xfrm>
        </p:spPr>
        <p:txBody>
          <a:bodyPr/>
          <a:lstStyle/>
          <a:p>
            <a:r>
              <a:rPr lang="en-US" sz="3200" dirty="0" smtClean="0"/>
              <a:t>Settlement in Jamestown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993900" y="1938528"/>
            <a:ext cx="9969500" cy="4624578"/>
          </a:xfrm>
        </p:spPr>
        <p:txBody>
          <a:bodyPr/>
          <a:lstStyle/>
          <a:p>
            <a:pPr lvl="0"/>
            <a:r>
              <a:rPr lang="en-US" sz="2800" dirty="0"/>
              <a:t>Main Idea </a:t>
            </a:r>
            <a:r>
              <a:rPr lang="en-US" sz="2800" dirty="0" smtClean="0"/>
              <a:t>1: </a:t>
            </a:r>
            <a:r>
              <a:rPr lang="en-US" sz="2400" b="1" dirty="0" smtClean="0">
                <a:solidFill>
                  <a:srgbClr val="DC5924"/>
                </a:solidFill>
              </a:rPr>
              <a:t>Jamestown</a:t>
            </a:r>
            <a:r>
              <a:rPr lang="en-US" sz="2400" dirty="0" smtClean="0"/>
              <a:t> </a:t>
            </a:r>
            <a:r>
              <a:rPr lang="en-US" sz="2400" dirty="0" smtClean="0"/>
              <a:t>was the first permanent English settlement in America.</a:t>
            </a:r>
            <a:endParaRPr lang="en-US" sz="2400" dirty="0"/>
          </a:p>
          <a:p>
            <a:pPr lvl="2"/>
            <a:r>
              <a:rPr lang="en-US" sz="2400" dirty="0"/>
              <a:t>King James I allowed the London Company to settle in a region called Virginia. </a:t>
            </a:r>
          </a:p>
          <a:p>
            <a:pPr lvl="2"/>
            <a:r>
              <a:rPr lang="en-US" sz="2400" dirty="0"/>
              <a:t>The first colonists arrived in America on April 26, 1607.</a:t>
            </a:r>
          </a:p>
          <a:p>
            <a:pPr lvl="2"/>
            <a:r>
              <a:rPr lang="en-US" sz="2400" dirty="0"/>
              <a:t>They settled in Jamestown, the first permanent English settlement in America.</a:t>
            </a:r>
          </a:p>
          <a:p>
            <a:pPr lvl="2"/>
            <a:r>
              <a:rPr lang="en-US" sz="2400" dirty="0"/>
              <a:t>The colonists were not prepared to build and farm. Two-thirds died by their first winter.</a:t>
            </a:r>
          </a:p>
          <a:p>
            <a:pPr marL="411480" lvl="2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20200" y="617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75750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92" y="114300"/>
            <a:ext cx="8229600" cy="1384300"/>
          </a:xfrm>
        </p:spPr>
        <p:txBody>
          <a:bodyPr/>
          <a:lstStyle/>
          <a:p>
            <a:r>
              <a:rPr lang="en-US" dirty="0" smtClean="0"/>
              <a:t>Jamestown Settlement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6493" y="1219200"/>
            <a:ext cx="6223000" cy="53848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1606- the </a:t>
            </a:r>
            <a:r>
              <a:rPr lang="en-US" sz="2000" i="1" dirty="0"/>
              <a:t>Virginia Company </a:t>
            </a:r>
            <a:r>
              <a:rPr lang="en-US" sz="2000" dirty="0"/>
              <a:t>of London</a:t>
            </a:r>
          </a:p>
          <a:p>
            <a:pPr lvl="1"/>
            <a:r>
              <a:rPr lang="en-US" sz="1800" dirty="0"/>
              <a:t>Receive charter “to make habitation…”</a:t>
            </a:r>
          </a:p>
          <a:p>
            <a:pPr lvl="1"/>
            <a:r>
              <a:rPr lang="en-US" sz="1800" b="1" i="1" u="sng" dirty="0"/>
              <a:t>Joint-Stock Company</a:t>
            </a:r>
          </a:p>
          <a:p>
            <a:pPr lvl="2"/>
            <a:r>
              <a:rPr lang="en-US" sz="1600" dirty="0"/>
              <a:t>Investors buy stock in exchange for future profits</a:t>
            </a:r>
          </a:p>
          <a:p>
            <a:pPr lvl="1"/>
            <a:r>
              <a:rPr lang="en-US" sz="1800" dirty="0"/>
              <a:t>Dec. 1606- send 144 settlers in 3 ships</a:t>
            </a:r>
          </a:p>
          <a:p>
            <a:pPr lvl="2"/>
            <a:r>
              <a:rPr lang="en-US" sz="1600" dirty="0"/>
              <a:t>Look for gold attempt to trade fish and fur</a:t>
            </a:r>
          </a:p>
          <a:p>
            <a:pPr lvl="2"/>
            <a:r>
              <a:rPr lang="en-US" sz="1600" dirty="0"/>
              <a:t>40 die in trip</a:t>
            </a:r>
            <a:endParaRPr lang="en-US" sz="1800" dirty="0"/>
          </a:p>
          <a:p>
            <a:r>
              <a:rPr lang="en-US" dirty="0"/>
              <a:t>April 1607- enter Chesapeake Bay</a:t>
            </a:r>
          </a:p>
          <a:p>
            <a:pPr lvl="1"/>
            <a:r>
              <a:rPr lang="en-US" sz="1800" dirty="0"/>
              <a:t>Sailed up river (they named ‘</a:t>
            </a:r>
            <a:r>
              <a:rPr lang="en-US" sz="1800" i="1" dirty="0"/>
              <a:t>James’</a:t>
            </a:r>
            <a:r>
              <a:rPr lang="en-US" sz="1800" dirty="0"/>
              <a:t> after King)</a:t>
            </a:r>
          </a:p>
          <a:p>
            <a:pPr lvl="1"/>
            <a:r>
              <a:rPr lang="en-US" sz="1800" dirty="0"/>
              <a:t>Set up settlement named </a:t>
            </a:r>
            <a:r>
              <a:rPr lang="en-US" sz="1800" b="1" i="1" dirty="0"/>
              <a:t>Jamestown</a:t>
            </a:r>
            <a:r>
              <a:rPr lang="en-US" sz="1800" dirty="0"/>
              <a:t> </a:t>
            </a:r>
            <a:r>
              <a:rPr lang="en-US" dirty="0"/>
              <a:t>(king)</a:t>
            </a:r>
          </a:p>
          <a:p>
            <a:pPr lvl="2"/>
            <a:r>
              <a:rPr lang="en-US" sz="1600" dirty="0"/>
              <a:t>Swampy land, mosquitoes </a:t>
            </a:r>
            <a:r>
              <a:rPr lang="en-US" sz="1600" dirty="0" smtClean="0"/>
              <a:t>with </a:t>
            </a:r>
            <a:r>
              <a:rPr lang="en-US" sz="1600" dirty="0"/>
              <a:t>disease</a:t>
            </a:r>
          </a:p>
          <a:p>
            <a:pPr lvl="2"/>
            <a:r>
              <a:rPr lang="en-US" sz="1600" dirty="0"/>
              <a:t>Colonists not used to hard labor</a:t>
            </a:r>
          </a:p>
          <a:p>
            <a:pPr lvl="3"/>
            <a:r>
              <a:rPr lang="en-US" sz="1400" dirty="0"/>
              <a:t>Looked for gold and silver instead of growing food</a:t>
            </a:r>
          </a:p>
          <a:p>
            <a:pPr lvl="2"/>
            <a:r>
              <a:rPr lang="en-US" sz="1600" dirty="0"/>
              <a:t>Disease and hunger killed most</a:t>
            </a:r>
          </a:p>
          <a:p>
            <a:pPr lvl="3"/>
            <a:r>
              <a:rPr lang="en-US" sz="1400" dirty="0"/>
              <a:t>Spring 1608- ships arrive </a:t>
            </a:r>
            <a:r>
              <a:rPr lang="en-US" sz="1400" dirty="0" smtClean="0"/>
              <a:t>with </a:t>
            </a:r>
            <a:r>
              <a:rPr lang="en-US" sz="1400" dirty="0"/>
              <a:t>supplies and more settlers</a:t>
            </a:r>
          </a:p>
          <a:p>
            <a:pPr lvl="3"/>
            <a:r>
              <a:rPr lang="en-US" sz="1400" dirty="0"/>
              <a:t>Only 38 settlers </a:t>
            </a:r>
            <a:r>
              <a:rPr lang="en-US" sz="1400" dirty="0" smtClean="0"/>
              <a:t>remain.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14338" name="Picture 2" descr="http://cdn.dipity.com/uploads/events/4f63f607b76d49a3ae717b126a554308_1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1" y="469900"/>
            <a:ext cx="4549140" cy="3200400"/>
          </a:xfrm>
          <a:prstGeom prst="rect">
            <a:avLst/>
          </a:prstGeom>
          <a:noFill/>
        </p:spPr>
      </p:pic>
      <p:pic>
        <p:nvPicPr>
          <p:cNvPr id="14340" name="Picture 4" descr="http://etc.usf.edu/maps/pages/6900/6948/69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901" y="3688099"/>
            <a:ext cx="2997199" cy="3169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2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76600" y="1152907"/>
            <a:ext cx="8597899" cy="5311393"/>
          </a:xfrm>
        </p:spPr>
        <p:txBody>
          <a:bodyPr/>
          <a:lstStyle/>
          <a:p>
            <a:pPr algn="ctr"/>
            <a:r>
              <a:rPr lang="en-US" sz="2800" dirty="0" smtClean="0"/>
              <a:t>Relations with Native Americans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lvl="1"/>
            <a:r>
              <a:rPr lang="en-US" sz="2400" b="1" dirty="0">
                <a:solidFill>
                  <a:srgbClr val="DC5924"/>
                </a:solidFill>
              </a:rPr>
              <a:t>John Smith</a:t>
            </a:r>
            <a:r>
              <a:rPr lang="en-US" sz="2400" dirty="0"/>
              <a:t> became the leader of Jamestown in 1608.</a:t>
            </a:r>
          </a:p>
          <a:p>
            <a:pPr lvl="1"/>
            <a:r>
              <a:rPr lang="en-US" sz="2400" dirty="0"/>
              <a:t>Colonists were helped by the powerful Powhatan Confederacy of Native Americans.</a:t>
            </a:r>
          </a:p>
          <a:p>
            <a:pPr lvl="1"/>
            <a:r>
              <a:rPr lang="en-US" sz="2400" dirty="0"/>
              <a:t>More settlers arrived, but many died from famine and disease.</a:t>
            </a:r>
          </a:p>
          <a:p>
            <a:pPr lvl="1"/>
            <a:r>
              <a:rPr lang="en-US" sz="2400" dirty="0"/>
              <a:t>Settler John Rolfe married </a:t>
            </a:r>
            <a:r>
              <a:rPr lang="en-US" sz="2400" b="1" dirty="0">
                <a:solidFill>
                  <a:srgbClr val="DC5924"/>
                </a:solidFill>
              </a:rPr>
              <a:t>Pocahontas,</a:t>
            </a:r>
            <a:r>
              <a:rPr lang="en-US" sz="2400" dirty="0"/>
              <a:t> which helped form peaceful relations with the Powhatan.</a:t>
            </a:r>
          </a:p>
          <a:p>
            <a:pPr lvl="1"/>
            <a:r>
              <a:rPr lang="en-US" sz="2400" dirty="0"/>
              <a:t>Conflict between colonists and the Powhatan began in 1622 and lasted for 20 years.</a:t>
            </a:r>
          </a:p>
          <a:p>
            <a:pPr marL="822960" lvl="2" indent="0">
              <a:buNone/>
            </a:pPr>
            <a:endParaRPr lang="en-US" sz="2400" b="1" dirty="0">
              <a:solidFill>
                <a:srgbClr val="DC5924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pic>
        <p:nvPicPr>
          <p:cNvPr id="8" name="Picture 2" descr="http://williamsburgprivatetours.com/JSmithhear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812" y="2402114"/>
            <a:ext cx="3200400" cy="3730172"/>
          </a:xfrm>
          <a:prstGeom prst="rect">
            <a:avLst/>
          </a:prstGeom>
          <a:noFill/>
        </p:spPr>
      </p:pic>
      <p:pic>
        <p:nvPicPr>
          <p:cNvPr id="9" name="Picture 4" descr="http://4.bp.blogspot.com/-cv7NUBotacI/UE413o7DzcI/AAAAAAAAByw/mGOrOeM3yyE/s1600/Captain_John_Smith_by_einmon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6821" y="4229100"/>
            <a:ext cx="1175391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457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94488"/>
            <a:ext cx="8229600" cy="1384300"/>
          </a:xfrm>
        </p:spPr>
        <p:txBody>
          <a:bodyPr/>
          <a:lstStyle/>
          <a:p>
            <a:r>
              <a:rPr lang="en-US" dirty="0" smtClean="0"/>
              <a:t>Farming the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4250" y="1130300"/>
            <a:ext cx="6083300" cy="5727700"/>
          </a:xfrm>
        </p:spPr>
        <p:txBody>
          <a:bodyPr>
            <a:normAutofit/>
          </a:bodyPr>
          <a:lstStyle/>
          <a:p>
            <a:r>
              <a:rPr lang="en-US" sz="2600" dirty="0"/>
              <a:t>No gold or silver, but find new way to make </a:t>
            </a:r>
            <a:r>
              <a:rPr lang="en-US" sz="2600" dirty="0" smtClean="0"/>
              <a:t>money</a:t>
            </a:r>
            <a:endParaRPr lang="en-US" sz="2600" dirty="0"/>
          </a:p>
          <a:p>
            <a:pPr lvl="1"/>
            <a:r>
              <a:rPr lang="en-US" sz="2200" b="1" i="1" dirty="0"/>
              <a:t>John Rolfe</a:t>
            </a:r>
          </a:p>
          <a:p>
            <a:pPr lvl="2"/>
            <a:r>
              <a:rPr lang="en-US" sz="1800" dirty="0"/>
              <a:t>Brings strain of tobacco from West Indies that grows extremely well here</a:t>
            </a:r>
          </a:p>
          <a:p>
            <a:pPr lvl="3"/>
            <a:r>
              <a:rPr lang="en-US" sz="1600" dirty="0" smtClean="0"/>
              <a:t>Quickly sold in Europe </a:t>
            </a:r>
            <a:endParaRPr lang="en-US" sz="1600" dirty="0"/>
          </a:p>
          <a:p>
            <a:pPr lvl="2"/>
            <a:r>
              <a:rPr lang="en-US" sz="1800" dirty="0" smtClean="0"/>
              <a:t>Relationship with </a:t>
            </a:r>
            <a:r>
              <a:rPr lang="en-US" sz="1800" dirty="0"/>
              <a:t>natives improves</a:t>
            </a:r>
          </a:p>
          <a:p>
            <a:pPr lvl="3"/>
            <a:r>
              <a:rPr lang="en-US" sz="1600" dirty="0"/>
              <a:t>Marries Powhatan princess </a:t>
            </a:r>
            <a:r>
              <a:rPr lang="en-US" sz="1600" i="1" dirty="0"/>
              <a:t>“Pocahontas</a:t>
            </a:r>
            <a:r>
              <a:rPr lang="en-US" sz="1600" i="1" dirty="0" smtClean="0"/>
              <a:t>” (Disney LIED)</a:t>
            </a:r>
            <a:endParaRPr lang="en-US" sz="1600" i="1" dirty="0"/>
          </a:p>
          <a:p>
            <a:pPr lvl="1"/>
            <a:r>
              <a:rPr lang="en-US" sz="2200" dirty="0" smtClean="0"/>
              <a:t>1614- </a:t>
            </a:r>
            <a:r>
              <a:rPr lang="en-US" sz="2200" dirty="0"/>
              <a:t>some colonists rent land begin selling crops and </a:t>
            </a:r>
            <a:r>
              <a:rPr lang="en-US" sz="2200" dirty="0" smtClean="0"/>
              <a:t>making money</a:t>
            </a:r>
            <a:endParaRPr lang="en-US" dirty="0" smtClean="0"/>
          </a:p>
          <a:p>
            <a:pPr lvl="2"/>
            <a:r>
              <a:rPr lang="en-US" sz="1800" dirty="0"/>
              <a:t>Encourages them to work harder</a:t>
            </a:r>
          </a:p>
          <a:p>
            <a:pPr lvl="2"/>
            <a:r>
              <a:rPr lang="en-US" sz="1800" dirty="0"/>
              <a:t>1000’s of settlers were soon drawn to colony </a:t>
            </a:r>
            <a:r>
              <a:rPr lang="en-US" sz="1800" dirty="0" smtClean="0"/>
              <a:t>with </a:t>
            </a:r>
            <a:r>
              <a:rPr lang="en-US" sz="1800" dirty="0"/>
              <a:t>acres of land and dreams of wealth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 descr="http://upload.wikimedia.org/wikipedia/commons/thumb/d/d7/Pocahontas_Rolfe_crop.jpg/200px-Pocahontas_Rolfe_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33400"/>
            <a:ext cx="3352800" cy="4056888"/>
          </a:xfrm>
          <a:prstGeom prst="rect">
            <a:avLst/>
          </a:prstGeom>
          <a:noFill/>
        </p:spPr>
      </p:pic>
      <p:pic>
        <p:nvPicPr>
          <p:cNvPr id="10244" name="Picture 4" descr="http://www.picgifs.com/disney-graphics/disney-graphics/pocahontas/disney-graphics-pocahontas-9202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0500" y="2962276"/>
            <a:ext cx="2857500" cy="3895725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 bwMode="auto">
          <a:xfrm>
            <a:off x="7467600" y="2971800"/>
            <a:ext cx="3200400" cy="3886200"/>
          </a:xfrm>
          <a:prstGeom prst="ellipse">
            <a:avLst/>
          </a:prstGeom>
          <a:noFill/>
          <a:ln w="857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Tahoma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7848600" y="3733800"/>
            <a:ext cx="2514600" cy="251460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353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8142"/>
            <a:ext cx="8229600" cy="1384300"/>
          </a:xfrm>
        </p:spPr>
        <p:txBody>
          <a:bodyPr/>
          <a:lstStyle/>
          <a:p>
            <a:r>
              <a:rPr lang="en-US" dirty="0" smtClean="0"/>
              <a:t>New Arrivals in Jamestown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838200"/>
            <a:ext cx="6870700" cy="5816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1619- Virginia Company sends 90 women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/>
              <a:t>“Colony can never flourish till families be planted”</a:t>
            </a:r>
          </a:p>
          <a:p>
            <a:pPr lvl="1"/>
            <a:r>
              <a:rPr lang="en-US" sz="2400" dirty="0" smtClean="0"/>
              <a:t>Colonists who wanted one had to pay a fee (120 lbs. of tobacco)</a:t>
            </a:r>
            <a:endParaRPr lang="en-US" sz="2000" dirty="0" smtClean="0"/>
          </a:p>
          <a:p>
            <a:r>
              <a:rPr lang="en-US" sz="2800" dirty="0" smtClean="0"/>
              <a:t>1619- Dutch ship arrives</a:t>
            </a:r>
          </a:p>
          <a:p>
            <a:pPr lvl="1"/>
            <a:r>
              <a:rPr lang="en-US" sz="2400" dirty="0" smtClean="0"/>
              <a:t>20 Africans sold to planters to help in fields &amp; as servants</a:t>
            </a:r>
          </a:p>
          <a:p>
            <a:pPr lvl="2"/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Africans came as indentured servants</a:t>
            </a:r>
          </a:p>
          <a:p>
            <a:pPr lvl="3"/>
            <a:r>
              <a:rPr lang="en-US" sz="1800" dirty="0" smtClean="0"/>
              <a:t>Became free, some even owned land</a:t>
            </a:r>
          </a:p>
          <a:p>
            <a:r>
              <a:rPr lang="en-US" sz="2800" dirty="0" smtClean="0"/>
              <a:t>By 1660’s slavery recognized by law </a:t>
            </a:r>
            <a:endParaRPr lang="en-US" sz="2800" dirty="0"/>
          </a:p>
        </p:txBody>
      </p:sp>
      <p:pic>
        <p:nvPicPr>
          <p:cNvPr id="6145" name="Picture 1" descr="C:\Users\Wuz\AppData\Local\Microsoft\Windows\Temporary Internet Files\Content.IE5\HHKRGIKN\MC9004398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371600"/>
            <a:ext cx="3733800" cy="2347942"/>
          </a:xfrm>
          <a:prstGeom prst="rect">
            <a:avLst/>
          </a:prstGeom>
          <a:noFill/>
        </p:spPr>
      </p:pic>
      <p:pic>
        <p:nvPicPr>
          <p:cNvPr id="6147" name="Picture 3" descr="C:\Users\Wuz\AppData\Local\Microsoft\Windows\Temporary Internet Files\Content.IE5\IW047KUG\MC9001500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707802"/>
            <a:ext cx="2799030" cy="2150198"/>
          </a:xfrm>
          <a:prstGeom prst="rect">
            <a:avLst/>
          </a:prstGeom>
          <a:noFill/>
        </p:spPr>
      </p:pic>
      <p:pic>
        <p:nvPicPr>
          <p:cNvPr id="6146" name="Picture 2" descr="C:\Users\Wuz\AppData\Local\Microsoft\Windows\Temporary Internet Files\Content.IE5\IW047KUG\MC90013975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1" y="3429001"/>
            <a:ext cx="2617013" cy="2287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25634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22880" y="954787"/>
            <a:ext cx="7640320" cy="396240"/>
          </a:xfrm>
        </p:spPr>
        <p:txBody>
          <a:bodyPr/>
          <a:lstStyle/>
          <a:p>
            <a:pPr algn="ctr"/>
            <a:r>
              <a:rPr lang="en-US" sz="3600" dirty="0" smtClean="0"/>
              <a:t>Daily Life in Virginia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</a:p>
          <a:p>
            <a:pPr lvl="1"/>
            <a:r>
              <a:rPr lang="en-US" sz="2000" dirty="0" smtClean="0"/>
              <a:t>Daily life in Virginia was challenging to the colonists.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800" dirty="0" err="1" smtClean="0"/>
              <a:t>Headright</a:t>
            </a:r>
            <a:r>
              <a:rPr lang="en-US" sz="2800" dirty="0" smtClean="0"/>
              <a:t> System</a:t>
            </a:r>
          </a:p>
          <a:p>
            <a:pPr lvl="1"/>
            <a:r>
              <a:rPr lang="en-US" sz="2400" dirty="0"/>
              <a:t>Large farms, called plantations, were established by tobacco farmers.</a:t>
            </a:r>
          </a:p>
          <a:p>
            <a:pPr lvl="1"/>
            <a:r>
              <a:rPr lang="en-US" sz="2400" dirty="0"/>
              <a:t>Colonists who paid their way to Virginia received 50 acres of land and 50 acres for each person they brought.</a:t>
            </a:r>
          </a:p>
          <a:p>
            <a:pPr marL="182880" lvl="1" indent="0">
              <a:buNone/>
            </a:pP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477000" y="2667000"/>
            <a:ext cx="5207000" cy="3395472"/>
          </a:xfrm>
        </p:spPr>
        <p:txBody>
          <a:bodyPr/>
          <a:lstStyle/>
          <a:p>
            <a:r>
              <a:rPr lang="en-US" sz="2400" dirty="0" smtClean="0"/>
              <a:t>Labor</a:t>
            </a:r>
          </a:p>
          <a:p>
            <a:pPr lvl="1"/>
            <a:r>
              <a:rPr lang="en-US" sz="2000" dirty="0"/>
              <a:t>Most workers were indentured </a:t>
            </a:r>
            <a:r>
              <a:rPr lang="en-US" sz="2000" dirty="0" smtClean="0"/>
              <a:t>servants, </a:t>
            </a:r>
            <a:r>
              <a:rPr lang="en-US" sz="2000" dirty="0"/>
              <a:t>people who came to America for free by agreeing to work without pay for a set amount of time.</a:t>
            </a:r>
          </a:p>
          <a:p>
            <a:pPr lvl="1"/>
            <a:r>
              <a:rPr lang="en-US" sz="2000" dirty="0"/>
              <a:t>The first Africans were brought as slaves and servants in 1619. Increased work and the falling cost of slaves led colonists to use more slave labor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220200" y="617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5667170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1141</Words>
  <Application>Microsoft Office PowerPoint</Application>
  <PresentationFormat>Widescreen</PresentationFormat>
  <Paragraphs>152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Lucida Grande</vt:lpstr>
      <vt:lpstr>Tahoma</vt:lpstr>
      <vt:lpstr>Verdana</vt:lpstr>
      <vt:lpstr>Wingdings 3</vt:lpstr>
      <vt:lpstr>Wisp</vt:lpstr>
      <vt:lpstr>Unit 3: The English Colonies  Lesson 1: The Southern Colonies</vt:lpstr>
      <vt:lpstr>PowerPoint Presentation</vt:lpstr>
      <vt:lpstr>The “Lost” Colony of Roanoke</vt:lpstr>
      <vt:lpstr>Lesson 1</vt:lpstr>
      <vt:lpstr>Jamestown Settlement</vt:lpstr>
      <vt:lpstr>Lesson 1</vt:lpstr>
      <vt:lpstr>Farming the Land</vt:lpstr>
      <vt:lpstr>New Arrivals in Jamestown</vt:lpstr>
      <vt:lpstr>Lesson 1</vt:lpstr>
      <vt:lpstr>Representative Government</vt:lpstr>
      <vt:lpstr>Lesson 1</vt:lpstr>
      <vt:lpstr>Lesson 1</vt:lpstr>
      <vt:lpstr>Lesson 1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Lawson, Megan L.</dc:creator>
  <cp:lastModifiedBy>Lawson, Megan L.</cp:lastModifiedBy>
  <cp:revision>6</cp:revision>
  <dcterms:created xsi:type="dcterms:W3CDTF">2017-09-18T13:26:14Z</dcterms:created>
  <dcterms:modified xsi:type="dcterms:W3CDTF">2019-08-21T19:21:42Z</dcterms:modified>
</cp:coreProperties>
</file>