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497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9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55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37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3363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2"/>
            <a:ext cx="4271264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905000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3742946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362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chemeClr val="tx1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299200" y="2362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096000" y="24810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1905000"/>
            <a:ext cx="107696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85653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8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614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1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645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0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7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3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5700" y="660400"/>
            <a:ext cx="4686300" cy="57785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Unit 1: </a:t>
            </a:r>
            <a:r>
              <a:rPr lang="en-US" sz="6000" b="1" dirty="0" smtClean="0"/>
              <a:t>Lesson 4: The Race For Empires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409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38220" y="1249680"/>
            <a:ext cx="6096000" cy="396240"/>
          </a:xfrm>
        </p:spPr>
        <p:txBody>
          <a:bodyPr/>
          <a:lstStyle/>
          <a:p>
            <a:pPr algn="ctr"/>
            <a:r>
              <a:rPr lang="en-US" sz="3600" dirty="0" smtClean="0"/>
              <a:t>The Race for Empires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3200" dirty="0" smtClean="0"/>
              <a:t>Big Idea</a:t>
            </a:r>
          </a:p>
          <a:p>
            <a:pPr lvl="1"/>
            <a:r>
              <a:rPr lang="en-US" sz="2800" b="0" dirty="0"/>
              <a:t>Other European </a:t>
            </a:r>
            <a:r>
              <a:rPr lang="en-US" sz="2800" b="0" dirty="0" smtClean="0"/>
              <a:t>nations challenged </a:t>
            </a:r>
            <a:r>
              <a:rPr lang="en-US" sz="2800" b="0" dirty="0"/>
              <a:t>Spain in </a:t>
            </a:r>
            <a:r>
              <a:rPr lang="en-US" sz="2800" b="0" dirty="0" smtClean="0"/>
              <a:t>the Americas.</a:t>
            </a:r>
          </a:p>
          <a:p>
            <a:r>
              <a:rPr lang="en-US" sz="3200" dirty="0" smtClean="0"/>
              <a:t>Main Ideas</a:t>
            </a:r>
          </a:p>
          <a:p>
            <a:pPr lvl="2"/>
            <a:r>
              <a:rPr lang="en-US" sz="2800" b="0" dirty="0"/>
              <a:t>Events in Europe </a:t>
            </a:r>
            <a:r>
              <a:rPr lang="en-US" sz="2800" b="0" dirty="0" smtClean="0"/>
              <a:t>affected settlement </a:t>
            </a:r>
            <a:r>
              <a:rPr lang="en-US" sz="2800" b="0" dirty="0"/>
              <a:t>of North America</a:t>
            </a:r>
            <a:r>
              <a:rPr lang="en-US" sz="2800" b="0" dirty="0" smtClean="0"/>
              <a:t>.</a:t>
            </a:r>
          </a:p>
          <a:p>
            <a:pPr lvl="2"/>
            <a:r>
              <a:rPr lang="en-US" sz="2800" b="0" dirty="0"/>
              <a:t>Several explorers searched </a:t>
            </a:r>
            <a:r>
              <a:rPr lang="en-US" sz="2800" b="0" dirty="0" smtClean="0"/>
              <a:t>for a </a:t>
            </a:r>
            <a:r>
              <a:rPr lang="en-US" sz="2800" b="0" dirty="0"/>
              <a:t>Northwest Passage to </a:t>
            </a:r>
            <a:r>
              <a:rPr lang="en-US" sz="2800" b="0" dirty="0" smtClean="0"/>
              <a:t>the Pacific </a:t>
            </a:r>
            <a:r>
              <a:rPr lang="en-US" sz="2800" b="0" dirty="0"/>
              <a:t>Ocean</a:t>
            </a:r>
            <a:r>
              <a:rPr lang="en-US" sz="2800" b="0" dirty="0" smtClean="0"/>
              <a:t>.</a:t>
            </a:r>
          </a:p>
          <a:p>
            <a:pPr lvl="2"/>
            <a:r>
              <a:rPr lang="en-US" sz="2800" b="0" dirty="0"/>
              <a:t>European nations </a:t>
            </a:r>
            <a:r>
              <a:rPr lang="en-US" sz="2800" b="0" dirty="0" smtClean="0"/>
              <a:t>raced to </a:t>
            </a:r>
            <a:r>
              <a:rPr lang="en-US" sz="2800" b="0" dirty="0"/>
              <a:t>establish empires </a:t>
            </a:r>
            <a:r>
              <a:rPr lang="en-US" sz="2800" b="0" dirty="0" smtClean="0"/>
              <a:t>in North </a:t>
            </a:r>
            <a:r>
              <a:rPr lang="en-US" sz="2800" b="0" dirty="0"/>
              <a:t>America.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045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479040" y="1351789"/>
            <a:ext cx="7640320" cy="396240"/>
          </a:xfrm>
        </p:spPr>
        <p:txBody>
          <a:bodyPr/>
          <a:lstStyle/>
          <a:p>
            <a:pPr algn="ctr"/>
            <a:r>
              <a:rPr lang="en-US" sz="2400" dirty="0" smtClean="0"/>
              <a:t>DON’T COPY THIS DOWN… You already did this!!! 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en-US" dirty="0" smtClean="0"/>
              <a:t>The Protestant Reformation</a:t>
            </a:r>
            <a:endParaRPr lang="en-US" dirty="0"/>
          </a:p>
          <a:p>
            <a:pPr lvl="1">
              <a:buClr>
                <a:schemeClr val="tx1"/>
              </a:buClr>
              <a:defRPr/>
            </a:pPr>
            <a:r>
              <a:rPr lang="en-US" dirty="0" smtClean="0"/>
              <a:t>Martin </a:t>
            </a:r>
            <a:r>
              <a:rPr lang="en-US" dirty="0"/>
              <a:t>Luther, a German priest, protested the practices of the Catholic Church in 1517 leading to a religious reform movement called the </a:t>
            </a:r>
            <a:r>
              <a:rPr lang="en-US" sz="1400" b="1" dirty="0">
                <a:solidFill>
                  <a:srgbClr val="DC5924"/>
                </a:solidFill>
              </a:rPr>
              <a:t>Protestant Reformation.</a:t>
            </a:r>
          </a:p>
          <a:p>
            <a:pPr lvl="1">
              <a:buClr>
                <a:schemeClr val="tx1"/>
              </a:buClr>
              <a:defRPr/>
            </a:pPr>
            <a:r>
              <a:rPr lang="en-US" dirty="0"/>
              <a:t>Reformers became known as </a:t>
            </a:r>
            <a:r>
              <a:rPr lang="en-US" sz="1400" b="1" dirty="0">
                <a:solidFill>
                  <a:srgbClr val="DC5924"/>
                </a:solidFill>
              </a:rPr>
              <a:t>Protestants.</a:t>
            </a:r>
          </a:p>
          <a:p>
            <a:pPr lvl="1">
              <a:buClr>
                <a:schemeClr val="tx1"/>
              </a:buClr>
              <a:defRPr/>
            </a:pPr>
            <a:r>
              <a:rPr lang="en-US" dirty="0"/>
              <a:t>The printing press, a machine that produces printed copies, helped spread the ideas of the Reformation.</a:t>
            </a:r>
          </a:p>
          <a:p>
            <a:pPr lvl="1">
              <a:buClr>
                <a:schemeClr val="tx1"/>
              </a:buClr>
              <a:defRPr/>
            </a:pPr>
            <a:r>
              <a:rPr lang="en-US" dirty="0"/>
              <a:t>Conflict between Catholics and Protestants in Europe often led to civil war.</a:t>
            </a:r>
          </a:p>
          <a:p>
            <a:pPr lvl="1">
              <a:buClr>
                <a:schemeClr val="tx1"/>
              </a:buClr>
              <a:defRPr/>
            </a:pPr>
            <a:r>
              <a:rPr lang="en-US" dirty="0"/>
              <a:t>King Henry VIII defied the pope and founded the Church of England, or Anglican Church, in 1534.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</a:t>
            </a:r>
            <a:r>
              <a:rPr lang="en-US" dirty="0" smtClean="0"/>
              <a:t>Idea 1</a:t>
            </a:r>
            <a:endParaRPr lang="en-US" dirty="0"/>
          </a:p>
          <a:p>
            <a:pPr lvl="1"/>
            <a:r>
              <a:rPr lang="en-US" dirty="0"/>
              <a:t>Events in Europe affected settlement of North America.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5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08000" y="1727200"/>
            <a:ext cx="11290300" cy="4686300"/>
          </a:xfrm>
        </p:spPr>
        <p:txBody>
          <a:bodyPr/>
          <a:lstStyle/>
          <a:p>
            <a:pPr algn="ctr"/>
            <a:r>
              <a:rPr lang="en-US" sz="2800" dirty="0" smtClean="0"/>
              <a:t>Spain and England Go to War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  <a:cs typeface="Verdana" charset="0"/>
              </a:rPr>
              <a:t>King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Philip II used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0"/>
                <a:cs typeface="Verdana" charset="0"/>
              </a:rPr>
              <a:t>Spain’s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wealth to lead a Counter-Reformation against the Protestants.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Philip sent the </a:t>
            </a:r>
            <a:r>
              <a:rPr lang="en-US" sz="2400" b="1" u="sng" dirty="0">
                <a:solidFill>
                  <a:srgbClr val="E46C0A"/>
                </a:solidFill>
                <a:ea typeface="ＭＳ Ｐゴシック" charset="0"/>
                <a:cs typeface="Verdana" charset="0"/>
              </a:rPr>
              <a:t>Spanish Armada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to England to overthrow Queen Elizabeth and the Anglican Church.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The smaller English fleet defeated the Armada.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Spain was also weakened by economic problems, including inflation, a rise in the price of goods caused by an increase in the amount of money in use.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England, France, and the Netherlands challenged Spanish power in the Americas.</a:t>
            </a:r>
            <a:endParaRPr lang="en-US" sz="2400" dirty="0">
              <a:solidFill>
                <a:srgbClr val="0D0D0D"/>
              </a:solidFill>
              <a:ea typeface="ＭＳ Ｐゴシック" charset="0"/>
              <a:cs typeface="Verdana" charset="0"/>
            </a:endParaRPr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8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378200" y="1542288"/>
            <a:ext cx="7640320" cy="396240"/>
          </a:xfrm>
        </p:spPr>
        <p:txBody>
          <a:bodyPr/>
          <a:lstStyle/>
          <a:p>
            <a:r>
              <a:rPr lang="en-US" sz="3200" dirty="0" smtClean="0"/>
              <a:t>Events in Europe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</a:t>
            </a:r>
            <a:r>
              <a:rPr lang="en-US" dirty="0" smtClean="0"/>
              <a:t>Idea 2</a:t>
            </a:r>
            <a:endParaRPr lang="en-US" dirty="0"/>
          </a:p>
          <a:p>
            <a:pPr lvl="1"/>
            <a:r>
              <a:rPr lang="en-US" b="0" dirty="0"/>
              <a:t>Several explorers searched </a:t>
            </a:r>
            <a:r>
              <a:rPr lang="en-US" b="0" dirty="0" smtClean="0"/>
              <a:t>for a </a:t>
            </a:r>
            <a:r>
              <a:rPr lang="en-US" b="0" dirty="0"/>
              <a:t>Northwest Passage to </a:t>
            </a:r>
            <a:r>
              <a:rPr lang="en-US" b="0" dirty="0" smtClean="0"/>
              <a:t>the Pacific </a:t>
            </a:r>
            <a:r>
              <a:rPr lang="en-US" b="0" dirty="0"/>
              <a:t>Ocean</a:t>
            </a:r>
            <a:r>
              <a:rPr lang="en-US" b="0" dirty="0" smtClean="0"/>
              <a:t>.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02336" y="2700528"/>
            <a:ext cx="11383264" cy="371297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000" u="sng" dirty="0" smtClean="0">
                <a:solidFill>
                  <a:schemeClr val="tx1"/>
                </a:solidFill>
                <a:latin typeface="Calibri" charset="0"/>
              </a:rPr>
              <a:t>Cabot</a:t>
            </a:r>
          </a:p>
          <a:p>
            <a:pPr marL="547688" lvl="1" indent="-136525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Italian sailor John Cabot, sailing for the English, searched for a passage to the Pacific Ocean along the coast of Canada and Newfoundland. This became the basis of England’s claim to North America.</a:t>
            </a:r>
            <a:endParaRPr lang="en-US" sz="1800" dirty="0" smtClean="0">
              <a:latin typeface="Calibri" charset="0"/>
            </a:endParaRPr>
          </a:p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000" u="sng" dirty="0" smtClean="0">
                <a:solidFill>
                  <a:schemeClr val="tx1"/>
                </a:solidFill>
                <a:latin typeface="Calibri" charset="0"/>
              </a:rPr>
              <a:t>Cartier</a:t>
            </a:r>
            <a:endParaRPr lang="en-US" sz="2000" u="sng" dirty="0">
              <a:solidFill>
                <a:schemeClr val="tx1"/>
              </a:solidFill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rgbClr val="0D0D0D"/>
                </a:solidFill>
                <a:ea typeface="ＭＳ Ｐゴシック" charset="0"/>
                <a:cs typeface="Verdana" charset="0"/>
              </a:rPr>
              <a:t>Frenchman Jacques Cartier sailed down the Saint Lawrence river all the way to present-day Montreal, claiming lands for France.</a:t>
            </a:r>
            <a:endParaRPr lang="en-US" sz="1800" dirty="0">
              <a:solidFill>
                <a:srgbClr val="0D0D0D"/>
              </a:solidFill>
              <a:ea typeface="ＭＳ Ｐゴシック" charset="0"/>
              <a:cs typeface="Verdana" charset="0"/>
            </a:endParaRPr>
          </a:p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000" u="sng" dirty="0" smtClean="0">
                <a:solidFill>
                  <a:schemeClr val="tx1"/>
                </a:solidFill>
                <a:latin typeface="Calibri" charset="0"/>
              </a:rPr>
              <a:t>Hudson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The English captain Henry Hudson had a Dutch expedition to present-day New York in 1609.</a:t>
            </a:r>
          </a:p>
        </p:txBody>
      </p:sp>
    </p:spTree>
    <p:extLst>
      <p:ext uri="{BB962C8B-B14F-4D97-AF65-F5344CB8AC3E}">
        <p14:creationId xmlns:p14="http://schemas.microsoft.com/office/powerpoint/2010/main" val="1984584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149600" y="1538734"/>
            <a:ext cx="7640320" cy="396240"/>
          </a:xfrm>
        </p:spPr>
        <p:txBody>
          <a:bodyPr/>
          <a:lstStyle/>
          <a:p>
            <a:r>
              <a:rPr lang="en-US" sz="2800" dirty="0"/>
              <a:t>European Presence in North America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08000" y="2700528"/>
            <a:ext cx="11277600" cy="3965378"/>
          </a:xfrm>
        </p:spPr>
        <p:txBody>
          <a:bodyPr/>
          <a:lstStyle/>
          <a:p>
            <a:pPr lvl="1"/>
            <a:r>
              <a:rPr lang="en-US" sz="2000" dirty="0"/>
              <a:t>Spanish and Portuguese were the early leaders in exploration and colonization of Central America, the Caribbean, and South America.</a:t>
            </a:r>
          </a:p>
          <a:p>
            <a:pPr lvl="1"/>
            <a:r>
              <a:rPr lang="en-US" sz="2000" dirty="0"/>
              <a:t>English, French, and Dutch then focused on North America for expansion of their empires.</a:t>
            </a:r>
          </a:p>
          <a:p>
            <a:r>
              <a:rPr lang="en-US" sz="2400" dirty="0"/>
              <a:t> English Presence in the New World</a:t>
            </a:r>
          </a:p>
          <a:p>
            <a:pPr lvl="1"/>
            <a:r>
              <a:rPr lang="en-US" sz="2000" dirty="0"/>
              <a:t>The English decided to found a colony in North America in the late 1500s.</a:t>
            </a:r>
          </a:p>
          <a:p>
            <a:pPr lvl="1"/>
            <a:r>
              <a:rPr lang="en-US" sz="2000" dirty="0"/>
              <a:t>Sir Walter Raleigh received a charter, a document giving him permission to start a colony.</a:t>
            </a:r>
          </a:p>
          <a:p>
            <a:pPr lvl="1"/>
            <a:r>
              <a:rPr lang="en-US" sz="2000" dirty="0"/>
              <a:t>He sent an expedition that landed in present-day North Carolina and Virginia.</a:t>
            </a:r>
          </a:p>
          <a:p>
            <a:pPr lvl="1"/>
            <a:r>
              <a:rPr lang="en-US" sz="2000" dirty="0"/>
              <a:t>The colony established at Roanoke by John White in 1587, in what is now Virginia, mysteriously disappeared.</a:t>
            </a:r>
          </a:p>
          <a:p>
            <a:pPr marL="411480" lvl="1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</a:t>
            </a:r>
            <a:r>
              <a:rPr lang="en-US" dirty="0" smtClean="0"/>
              <a:t>Idea 3</a:t>
            </a:r>
            <a:endParaRPr lang="en-US" dirty="0"/>
          </a:p>
          <a:p>
            <a:pPr lvl="1"/>
            <a:r>
              <a:rPr lang="en-US" dirty="0"/>
              <a:t>European nations raced to establish empires in North America.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9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08000" y="1752600"/>
            <a:ext cx="11176000" cy="4546600"/>
          </a:xfrm>
        </p:spPr>
        <p:txBody>
          <a:bodyPr/>
          <a:lstStyle/>
          <a:p>
            <a:pPr algn="ctr"/>
            <a:r>
              <a:rPr lang="en-US" sz="2800" dirty="0" smtClean="0"/>
              <a:t>French Presence in the New World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First settlements were in Florida, but they were soon destroyed and the settlers driven out by the Spanish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</a:rPr>
              <a:t>The explorations of Jacques Cartier and Samuel de Champlain gave France a claim in the north, in present-day Canada along the Saint Lawrence River.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</a:rPr>
              <a:t>The North American territory that spread out from the St. Lawrence River in the late 1600s was called New France.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</a:rPr>
              <a:t>Fur traders, explorers, and missionaries populated the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</a:rPr>
              <a:t>region.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</a:endParaRP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</a:rPr>
              <a:t>René-Robert de La Salle claimed lands along the Mississippi River and in the Mississippi Valley.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</a:rPr>
              <a:t>French settlers developed close trading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</a:rPr>
              <a:t>relationships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</a:rPr>
              <a:t>with the Native Americans.</a:t>
            </a:r>
          </a:p>
          <a:p>
            <a:pPr marL="411480" lvl="1" indent="0">
              <a:buNone/>
            </a:pPr>
            <a:endParaRPr lang="en-US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5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914400" y="2362199"/>
            <a:ext cx="4978400" cy="3746687"/>
          </a:xfrm>
        </p:spPr>
        <p:txBody>
          <a:bodyPr/>
          <a:lstStyle/>
          <a:p>
            <a:r>
              <a:rPr lang="en-US" sz="2400" dirty="0" smtClean="0"/>
              <a:t>New Netherland</a:t>
            </a:r>
          </a:p>
          <a:p>
            <a:pPr lvl="1"/>
            <a:r>
              <a:rPr lang="en-US" sz="2400" dirty="0"/>
              <a:t>The Dutch came to America for trade.</a:t>
            </a:r>
          </a:p>
          <a:p>
            <a:pPr lvl="1"/>
            <a:r>
              <a:rPr lang="en-US" sz="2400" dirty="0"/>
              <a:t>They settled land between the Delaware and Hudson rivers.</a:t>
            </a:r>
          </a:p>
          <a:p>
            <a:pPr lvl="1"/>
            <a:r>
              <a:rPr lang="en-US" sz="2400" dirty="0"/>
              <a:t>Manhattan Island was purchased from local Native Americans and called New </a:t>
            </a:r>
            <a:r>
              <a:rPr lang="en-US" sz="2400" dirty="0" smtClean="0"/>
              <a:t>Amsterdam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2400" dirty="0" smtClean="0"/>
              <a:t>New Sweden</a:t>
            </a:r>
          </a:p>
          <a:p>
            <a:pPr lvl="1"/>
            <a:r>
              <a:rPr lang="en-US" sz="2400" dirty="0"/>
              <a:t>Colonists settled along the Delaware River.</a:t>
            </a:r>
          </a:p>
          <a:p>
            <a:pPr lvl="1"/>
            <a:r>
              <a:rPr lang="en-US" sz="2400" dirty="0"/>
              <a:t>New Christina, the first Swedish settlement, was founded in 1638.</a:t>
            </a:r>
          </a:p>
          <a:p>
            <a:pPr lvl="1"/>
            <a:r>
              <a:rPr lang="en-US" sz="2400" dirty="0"/>
              <a:t>The Dutch conquered New Sweden in 1655.</a:t>
            </a:r>
          </a:p>
          <a:p>
            <a:pPr marL="182880" lvl="1" indent="0">
              <a:buNone/>
            </a:pP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914400" y="1597068"/>
            <a:ext cx="10769600" cy="495660"/>
          </a:xfrm>
        </p:spPr>
        <p:txBody>
          <a:bodyPr/>
          <a:lstStyle/>
          <a:p>
            <a:pPr algn="ctr"/>
            <a:r>
              <a:rPr lang="en-US" sz="2800" dirty="0" smtClean="0"/>
              <a:t>Dutch and Swedish Presence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55390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8679</TotalTime>
  <Words>749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Century Schoolbook</vt:lpstr>
      <vt:lpstr>Corbel</vt:lpstr>
      <vt:lpstr>Lucida Grande</vt:lpstr>
      <vt:lpstr>Verdana</vt:lpstr>
      <vt:lpstr>Feathered</vt:lpstr>
      <vt:lpstr>Unit 1: Lesson 4: The Race For Empires</vt:lpstr>
      <vt:lpstr>PowerPoint Presentation</vt:lpstr>
      <vt:lpstr>Lesson 4</vt:lpstr>
      <vt:lpstr>Lesson 4</vt:lpstr>
      <vt:lpstr>Lesson 4</vt:lpstr>
      <vt:lpstr>Lesson 4</vt:lpstr>
      <vt:lpstr>Lesson 4 </vt:lpstr>
      <vt:lpstr>Lesson 4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Sailing to The Americas</dc:title>
  <dc:creator>Lawson, Megan L.</dc:creator>
  <cp:lastModifiedBy>Lawson, Megan L.</cp:lastModifiedBy>
  <cp:revision>9</cp:revision>
  <dcterms:created xsi:type="dcterms:W3CDTF">2017-09-06T11:36:06Z</dcterms:created>
  <dcterms:modified xsi:type="dcterms:W3CDTF">2017-09-13T12:43:46Z</dcterms:modified>
</cp:coreProperties>
</file>