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8A52EE80-70BD-45EF-9AA5-77AA1A81E9F4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03EF50C7-203A-4213-B81F-1E80E84269BD}" type="slidenum">
              <a:rPr lang="en-US" smtClean="0"/>
              <a:t>‹#›</a:t>
            </a:fld>
            <a:endParaRPr lang="en-US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14977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EE80-70BD-45EF-9AA5-77AA1A81E9F4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F50C7-203A-4213-B81F-1E80E8426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697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Feather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8A52EE80-70BD-45EF-9AA5-77AA1A81E9F4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03EF50C7-203A-4213-B81F-1E80E84269B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35501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Lesson_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2336" y="914401"/>
            <a:ext cx="3153664" cy="3048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 b="0"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Module 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8000" y="6629400"/>
            <a:ext cx="7416800" cy="228600"/>
          </a:xfrm>
        </p:spPr>
        <p:txBody>
          <a:bodyPr/>
          <a:lstStyle/>
          <a:p>
            <a:r>
              <a:rPr lang="en-IN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1950720" y="1261872"/>
            <a:ext cx="6096000" cy="396240"/>
          </a:xfrm>
        </p:spPr>
        <p:txBody>
          <a:bodyPr>
            <a:noAutofit/>
          </a:bodyPr>
          <a:lstStyle>
            <a:lvl1pPr>
              <a:defRPr sz="1700" b="1"/>
            </a:lvl1pPr>
          </a:lstStyle>
          <a:p>
            <a:pPr lvl="0"/>
            <a:r>
              <a:rPr lang="en-US" dirty="0" smtClean="0"/>
              <a:t>Lesson 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536448" y="1344168"/>
            <a:ext cx="1267968" cy="228600"/>
          </a:xfrm>
          <a:solidFill>
            <a:schemeClr val="accent2">
              <a:lumMod val="40000"/>
              <a:lumOff val="60000"/>
            </a:schemeClr>
          </a:solidFill>
        </p:spPr>
        <p:txBody>
          <a:bodyPr lIns="0" tIns="0" rIns="0" bIns="45720" anchor="ctr" anchorCtr="1">
            <a:noAutofit/>
          </a:bodyPr>
          <a:lstStyle>
            <a:lvl1pPr>
              <a:defRPr sz="1600"/>
            </a:lvl1pPr>
          </a:lstStyle>
          <a:p>
            <a:pPr lvl="0"/>
            <a:r>
              <a:rPr lang="en-US" dirty="0" smtClean="0"/>
              <a:t>LESSON X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406400" y="1752600"/>
            <a:ext cx="11379200" cy="4267200"/>
          </a:xfrm>
        </p:spPr>
        <p:txBody>
          <a:bodyPr>
            <a:noAutofit/>
          </a:bodyPr>
          <a:lstStyle>
            <a:lvl1pPr>
              <a:spcBef>
                <a:spcPts val="2400"/>
              </a:spcBef>
              <a:defRPr sz="1600" b="1" baseline="0"/>
            </a:lvl1pPr>
            <a:lvl2pPr marL="420624" indent="0">
              <a:buFont typeface="Arial"/>
              <a:buNone/>
              <a:defRPr sz="1500"/>
            </a:lvl2pPr>
            <a:lvl3pPr marL="548640" indent="-137160">
              <a:defRPr sz="1500" baseline="0"/>
            </a:lvl3pPr>
          </a:lstStyle>
          <a:p>
            <a:pPr lvl="0"/>
            <a:r>
              <a:rPr lang="en-US" dirty="0" smtClean="0"/>
              <a:t>Big Idea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0"/>
            <a:r>
              <a:rPr lang="en-US" dirty="0" smtClean="0"/>
              <a:t>Main Ideas</a:t>
            </a:r>
          </a:p>
          <a:p>
            <a:pPr lvl="2"/>
            <a:r>
              <a:rPr lang="en-US" dirty="0" smtClean="0"/>
              <a:t>Third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3979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Lesson_MainIdea_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2336" y="914401"/>
            <a:ext cx="3153664" cy="3048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 b="0"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Module X Lesson 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8000" y="6629400"/>
            <a:ext cx="7416800" cy="228600"/>
          </a:xfrm>
        </p:spPr>
        <p:txBody>
          <a:bodyPr/>
          <a:lstStyle/>
          <a:p>
            <a:r>
              <a:rPr lang="en-IN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69D5280-DBD0-2343-946D-B32C2D72E92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06400" y="1447800"/>
            <a:ext cx="7640320" cy="396240"/>
          </a:xfrm>
        </p:spPr>
        <p:txBody>
          <a:bodyPr>
            <a:noAutofit/>
          </a:bodyPr>
          <a:lstStyle>
            <a:lvl1pPr>
              <a:defRPr sz="1700" b="1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 smtClean="0"/>
              <a:t>Segment Title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402336" y="1938528"/>
            <a:ext cx="10769600" cy="4157472"/>
          </a:xfrm>
        </p:spPr>
        <p:txBody>
          <a:bodyPr>
            <a:noAutofit/>
          </a:bodyPr>
          <a:lstStyle>
            <a:lvl1pPr>
              <a:spcBef>
                <a:spcPts val="1800"/>
              </a:spcBef>
              <a:spcAft>
                <a:spcPts val="0"/>
              </a:spcAft>
              <a:defRPr sz="1600" b="1">
                <a:solidFill>
                  <a:schemeClr val="tx1"/>
                </a:solidFill>
              </a:defRPr>
            </a:lvl1pPr>
            <a:lvl2pPr marL="411480" indent="0">
              <a:spcBef>
                <a:spcPts val="600"/>
              </a:spcBef>
              <a:spcAft>
                <a:spcPts val="0"/>
              </a:spcAft>
              <a:buFont typeface="Arial"/>
              <a:buNone/>
              <a:defRPr sz="1500" b="0"/>
            </a:lvl2pPr>
            <a:lvl3pPr marL="548640" indent="-137160">
              <a:buFont typeface="Arial"/>
              <a:buChar char="•"/>
              <a:defRPr sz="1500" baseline="0"/>
            </a:lvl3pPr>
            <a:lvl4pPr marL="960120" indent="-137160">
              <a:buFont typeface="Lucida Grande"/>
              <a:buChar char="-"/>
              <a:defRPr sz="1400"/>
            </a:lvl4pPr>
          </a:lstStyle>
          <a:p>
            <a:pPr lvl="0"/>
            <a:r>
              <a:rPr lang="en-US" dirty="0" smtClean="0"/>
              <a:t>Main Idea X</a:t>
            </a:r>
          </a:p>
          <a:p>
            <a:pPr lvl="1"/>
            <a:r>
              <a:rPr lang="en-US" dirty="0" smtClean="0"/>
              <a:t>Second level (text)</a:t>
            </a:r>
          </a:p>
          <a:p>
            <a:pPr lvl="2"/>
            <a:r>
              <a:rPr lang="en-US" dirty="0" smtClean="0"/>
              <a:t>Third Level (bullet)</a:t>
            </a:r>
          </a:p>
          <a:p>
            <a:pPr lvl="3"/>
            <a:r>
              <a:rPr lang="en-US" dirty="0" smtClean="0"/>
              <a:t>Forth Level (bullet)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624502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Lesson_continued_1 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2336" y="914402"/>
            <a:ext cx="4271264" cy="304799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 b="0"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Module X Lesson 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8000" y="6629400"/>
            <a:ext cx="7416800" cy="228600"/>
          </a:xfrm>
        </p:spPr>
        <p:txBody>
          <a:bodyPr>
            <a:noAutofit/>
          </a:bodyPr>
          <a:lstStyle/>
          <a:p>
            <a:r>
              <a:rPr lang="en-IN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69D5280-DBD0-2343-946D-B32C2D72E92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1905000"/>
            <a:ext cx="10769600" cy="2895600"/>
          </a:xfrm>
        </p:spPr>
        <p:txBody>
          <a:bodyPr>
            <a:noAutofit/>
          </a:bodyPr>
          <a:lstStyle>
            <a:lvl1pPr>
              <a:spcBef>
                <a:spcPts val="1800"/>
              </a:spcBef>
              <a:spcAft>
                <a:spcPts val="0"/>
              </a:spcAft>
              <a:defRPr sz="1600" b="1">
                <a:solidFill>
                  <a:srgbClr val="0076B7"/>
                </a:solidFill>
              </a:defRPr>
            </a:lvl1pPr>
            <a:lvl2pPr marL="548640" indent="-137160">
              <a:spcBef>
                <a:spcPts val="600"/>
              </a:spcBef>
              <a:spcAft>
                <a:spcPts val="0"/>
              </a:spcAft>
              <a:buFont typeface="Arial"/>
              <a:buChar char="•"/>
              <a:defRPr sz="1500" b="0"/>
            </a:lvl2pPr>
            <a:lvl3pPr marL="960120" indent="-137160">
              <a:buFont typeface="Lucida Grande"/>
              <a:buChar char="-"/>
              <a:defRPr sz="1400" baseline="0"/>
            </a:lvl3pPr>
            <a:lvl4pPr marL="1152144" indent="-192024">
              <a:buFont typeface="Lucida Grande"/>
              <a:buChar char="-"/>
              <a:defRPr sz="1400"/>
            </a:lvl4pPr>
          </a:lstStyle>
          <a:p>
            <a:pPr lvl="0"/>
            <a:r>
              <a:rPr lang="en-US" dirty="0" smtClean="0"/>
              <a:t>Head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endParaRPr lang="en-US" dirty="0" smtClean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406400" y="1524000"/>
            <a:ext cx="1625600" cy="381000"/>
          </a:xfrm>
        </p:spPr>
        <p:txBody>
          <a:bodyPr>
            <a:noAutofit/>
          </a:bodyPr>
          <a:lstStyle>
            <a:lvl1pPr>
              <a:spcBef>
                <a:spcPts val="2400"/>
              </a:spcBef>
              <a:defRPr sz="1600" b="1" baseline="0"/>
            </a:lvl1pPr>
            <a:lvl2pPr marL="420624" indent="0">
              <a:buFont typeface="Arial"/>
              <a:buNone/>
              <a:defRPr sz="1500"/>
            </a:lvl2pPr>
            <a:lvl3pPr marL="548640" indent="-137160">
              <a:defRPr sz="1500" baseline="0"/>
            </a:lvl3pPr>
          </a:lstStyle>
          <a:p>
            <a:pPr lvl="0"/>
            <a:r>
              <a:rPr lang="en-US" dirty="0" smtClean="0"/>
              <a:t>Main Idea X</a:t>
            </a:r>
          </a:p>
        </p:txBody>
      </p:sp>
    </p:spTree>
    <p:extLst>
      <p:ext uri="{BB962C8B-B14F-4D97-AF65-F5344CB8AC3E}">
        <p14:creationId xmlns:p14="http://schemas.microsoft.com/office/powerpoint/2010/main" val="4164831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EE80-70BD-45EF-9AA5-77AA1A81E9F4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F50C7-203A-4213-B81F-1E80E8426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986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 title="Feather Background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5" y="857"/>
                  <a:pt x="3" y="863"/>
                  <a:pt x="0" y="869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600" y="966"/>
                  <a:pt x="2611" y="966"/>
                  <a:pt x="2618" y="974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45" y="790"/>
                  <a:pt x="2848" y="801"/>
                  <a:pt x="2838" y="802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01" y="617"/>
                  <a:pt x="2591" y="615"/>
                  <a:pt x="2588" y="604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18" y="757"/>
                  <a:pt x="2717" y="771"/>
                  <a:pt x="2716" y="785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48" y="740"/>
                  <a:pt x="2743" y="743"/>
                  <a:pt x="2745" y="75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34" y="1"/>
                  <a:pt x="734" y="2"/>
                  <a:pt x="734" y="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2" y="1"/>
                  <a:pt x="712" y="1"/>
                  <a:pt x="712" y="1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701" y="5"/>
                  <a:pt x="701" y="3"/>
                  <a:pt x="702" y="1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83" y="4"/>
                  <a:pt x="683" y="2"/>
                  <a:pt x="683" y="1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30" y="1"/>
                  <a:pt x="630" y="1"/>
                  <a:pt x="630" y="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03" y="1"/>
                  <a:pt x="603" y="1"/>
                  <a:pt x="603" y="1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62" y="5"/>
                  <a:pt x="561" y="8"/>
                  <a:pt x="561" y="13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49" y="1"/>
                  <a:pt x="550" y="1"/>
                  <a:pt x="551" y="1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506" y="2"/>
                  <a:pt x="506" y="1"/>
                  <a:pt x="507" y="1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55" y="8"/>
                  <a:pt x="456" y="4"/>
                  <a:pt x="457" y="1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394" y="1"/>
                  <a:pt x="394" y="2"/>
                  <a:pt x="393" y="3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5" y="1"/>
                  <a:pt x="365" y="1"/>
                  <a:pt x="365" y="1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302" y="16"/>
                  <a:pt x="304" y="9"/>
                  <a:pt x="303" y="1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48" y="7"/>
                  <a:pt x="247" y="4"/>
                  <a:pt x="247" y="1"/>
                </a:cubicBezTo>
                <a:cubicBezTo>
                  <a:pt x="229" y="6"/>
                  <a:pt x="229" y="3"/>
                  <a:pt x="229" y="1"/>
                </a:cubicBezTo>
                <a:cubicBezTo>
                  <a:pt x="177" y="11"/>
                  <a:pt x="185" y="9"/>
                  <a:pt x="189" y="14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73" y="1"/>
                  <a:pt x="73" y="1"/>
                  <a:pt x="73" y="1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42" y="13"/>
                  <a:pt x="33" y="12"/>
                  <a:pt x="25" y="7"/>
                </a:cubicBezTo>
                <a:cubicBezTo>
                  <a:pt x="13" y="18"/>
                  <a:pt x="19" y="25"/>
                  <a:pt x="31" y="23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01" y="49"/>
                  <a:pt x="97" y="45"/>
                  <a:pt x="90" y="47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43"/>
                  <a:pt x="28" y="45"/>
                  <a:pt x="42" y="47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93" y="76"/>
                  <a:pt x="85" y="75"/>
                  <a:pt x="77" y="72"/>
                </a:cubicBezTo>
                <a:cubicBezTo>
                  <a:pt x="3" y="63"/>
                  <a:pt x="2" y="63"/>
                  <a:pt x="0" y="63"/>
                </a:cubicBezTo>
                <a:cubicBezTo>
                  <a:pt x="49" y="82"/>
                  <a:pt x="61" y="86"/>
                  <a:pt x="75" y="85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106"/>
                  <a:pt x="2" y="106"/>
                  <a:pt x="3" y="106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0" y="137"/>
                  <a:pt x="0" y="137"/>
                  <a:pt x="0" y="137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4" y="200"/>
                  <a:pt x="8" y="200"/>
                  <a:pt x="12" y="200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0" y="260"/>
                  <a:pt x="0" y="260"/>
                  <a:pt x="0" y="260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16" y="282"/>
                  <a:pt x="8" y="278"/>
                  <a:pt x="0" y="273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73" y="405"/>
                  <a:pt x="479" y="400"/>
                  <a:pt x="481" y="404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19" y="342"/>
                  <a:pt x="112" y="342"/>
                  <a:pt x="106" y="340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27" y="863"/>
                  <a:pt x="3834" y="869"/>
                  <a:pt x="3840" y="864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40" y="899"/>
                  <a:pt x="3840" y="899"/>
                  <a:pt x="3840" y="899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9" y="980"/>
                  <a:pt x="5" y="985"/>
                  <a:pt x="0" y="989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19" y="878"/>
                  <a:pt x="9" y="898"/>
                  <a:pt x="0" y="918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77" y="34"/>
                  <a:pt x="2773" y="46"/>
                  <a:pt x="2761" y="52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19" y="29"/>
                  <a:pt x="2828" y="46"/>
                  <a:pt x="2814" y="47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19" y="1089"/>
                  <a:pt x="35" y="1093"/>
                  <a:pt x="53" y="1095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29" y="1405"/>
                  <a:pt x="3324" y="1415"/>
                  <a:pt x="3316" y="1408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14" y="1133"/>
                  <a:pt x="3303" y="1141"/>
                  <a:pt x="3307" y="1147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52" y="1554"/>
                  <a:pt x="2562" y="1548"/>
                  <a:pt x="2560" y="1539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68" y="1441"/>
                  <a:pt x="2177" y="1445"/>
                  <a:pt x="2188" y="1446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73" y="1547"/>
                  <a:pt x="2379" y="1556"/>
                  <a:pt x="2387" y="1555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532"/>
                  <a:pt x="2437" y="1539"/>
                  <a:pt x="2429" y="1541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988" y="4"/>
                  <a:pt x="991" y="7"/>
                  <a:pt x="990" y="1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0" y="2"/>
                  <a:pt x="971" y="2"/>
                  <a:pt x="972" y="3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12" y="959"/>
                  <a:pt x="809" y="956"/>
                  <a:pt x="804" y="953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86" y="425"/>
                  <a:pt x="982" y="418"/>
                  <a:pt x="984" y="407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979" y="789"/>
                  <a:pt x="981" y="809"/>
                  <a:pt x="974" y="804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37" y="979"/>
                  <a:pt x="927" y="997"/>
                  <a:pt x="922" y="1003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40" y="1775"/>
                  <a:pt x="3840" y="1775"/>
                  <a:pt x="3840" y="1775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40" y="1734"/>
                  <a:pt x="3840" y="1734"/>
                  <a:pt x="3840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40" y="1710"/>
                  <a:pt x="3840" y="1710"/>
                  <a:pt x="3840" y="1710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840" y="1801"/>
                  <a:pt x="3840" y="1801"/>
                  <a:pt x="3840" y="1801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94" y="1959"/>
                  <a:pt x="3503" y="1964"/>
                  <a:pt x="3514" y="1959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40" y="1674"/>
                  <a:pt x="3840" y="1674"/>
                  <a:pt x="3840" y="1674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40" y="1642"/>
                  <a:pt x="3840" y="1642"/>
                  <a:pt x="3840" y="1642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8" y="2024"/>
                  <a:pt x="2207" y="2019"/>
                  <a:pt x="2205" y="2014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52" y="1937"/>
                  <a:pt x="2348" y="1926"/>
                  <a:pt x="2351" y="1917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8" y="1999"/>
                  <a:pt x="2289" y="1991"/>
                  <a:pt x="2291" y="1985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54" y="2146"/>
                  <a:pt x="2059" y="2155"/>
                  <a:pt x="2058" y="2161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990" y="2161"/>
                  <a:pt x="1990" y="2161"/>
                  <a:pt x="1990" y="2161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78" y="1715"/>
                  <a:pt x="590" y="1713"/>
                  <a:pt x="602" y="1716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905" y="2147"/>
                  <a:pt x="1893" y="2133"/>
                  <a:pt x="1882" y="2118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0" y="1130"/>
                  <a:pt x="0" y="1130"/>
                  <a:pt x="0" y="1130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4" y="1157"/>
                  <a:pt x="4" y="1153"/>
                  <a:pt x="0" y="1151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0" y="1980"/>
                  <a:pt x="0" y="1980"/>
                  <a:pt x="0" y="1980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0" y="2091"/>
                  <a:pt x="20" y="2089"/>
                  <a:pt x="31" y="2087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34" y="2140"/>
                  <a:pt x="643" y="2135"/>
                  <a:pt x="639" y="2128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523" y="2147"/>
                  <a:pt x="527" y="2156"/>
                  <a:pt x="534" y="215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A52EE80-70BD-45EF-9AA5-77AA1A81E9F4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3EF50C7-203A-4213-B81F-1E80E84269B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56143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EE80-70BD-45EF-9AA5-77AA1A81E9F4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F50C7-203A-4213-B81F-1E80E8426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072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EE80-70BD-45EF-9AA5-77AA1A81E9F4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F50C7-203A-4213-B81F-1E80E8426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84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EE80-70BD-45EF-9AA5-77AA1A81E9F4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F50C7-203A-4213-B81F-1E80E8426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211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EE80-70BD-45EF-9AA5-77AA1A81E9F4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F50C7-203A-4213-B81F-1E80E8426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86458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8A52EE80-70BD-45EF-9AA5-77AA1A81E9F4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03EF50C7-203A-4213-B81F-1E80E8426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702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8A52EE80-70BD-45EF-9AA5-77AA1A81E9F4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03EF50C7-203A-4213-B81F-1E80E8426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172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8A52EE80-70BD-45EF-9AA5-77AA1A81E9F4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03EF50C7-203A-4213-B81F-1E80E84269B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3325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1" r:id="rId12"/>
    <p:sldLayoutId id="2147483792" r:id="rId13"/>
    <p:sldLayoutId id="2147483793" r:id="rId14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05700" y="660400"/>
            <a:ext cx="4686300" cy="5778500"/>
          </a:xfrm>
        </p:spPr>
        <p:txBody>
          <a:bodyPr>
            <a:noAutofit/>
          </a:bodyPr>
          <a:lstStyle/>
          <a:p>
            <a:r>
              <a:rPr lang="en-US" sz="6000" b="1" dirty="0" smtClean="0"/>
              <a:t>Unit 1: </a:t>
            </a:r>
            <a:r>
              <a:rPr lang="en-US" sz="6000" b="1" dirty="0" smtClean="0"/>
              <a:t>Lesson 3: </a:t>
            </a:r>
            <a:r>
              <a:rPr lang="en-US" sz="6000" b="1" dirty="0" smtClean="0"/>
              <a:t>Spain Builds an Empire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204094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2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084320" y="1249680"/>
            <a:ext cx="6096000" cy="396240"/>
          </a:xfrm>
        </p:spPr>
        <p:txBody>
          <a:bodyPr/>
          <a:lstStyle/>
          <a:p>
            <a:r>
              <a:rPr lang="en-US" sz="2800" dirty="0" smtClean="0"/>
              <a:t>Spain Builds an Empire</a:t>
            </a:r>
            <a:endParaRPr lang="en-US" sz="28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LESSON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406400" y="1752599"/>
            <a:ext cx="11379200" cy="4558477"/>
          </a:xfrm>
        </p:spPr>
        <p:txBody>
          <a:bodyPr/>
          <a:lstStyle/>
          <a:p>
            <a:r>
              <a:rPr lang="en-US" sz="2800" dirty="0" smtClean="0"/>
              <a:t>Big Idea</a:t>
            </a:r>
          </a:p>
          <a:p>
            <a:pPr lvl="1"/>
            <a:r>
              <a:rPr lang="en-US" sz="2400" dirty="0" smtClean="0"/>
              <a:t>Spain established a large empire in the Americas.</a:t>
            </a:r>
          </a:p>
          <a:p>
            <a:r>
              <a:rPr lang="en-US" sz="2800" dirty="0" smtClean="0"/>
              <a:t>Main Ideas</a:t>
            </a:r>
          </a:p>
          <a:p>
            <a:pPr lvl="2"/>
            <a:r>
              <a:rPr lang="en-US" sz="2400" b="0" dirty="0"/>
              <a:t>Spanish </a:t>
            </a:r>
            <a:r>
              <a:rPr lang="en-US" sz="2400" b="0" dirty="0" smtClean="0"/>
              <a:t>conquistadors conquered </a:t>
            </a:r>
            <a:r>
              <a:rPr lang="en-US" sz="2400" b="0" dirty="0"/>
              <a:t>the Aztec and </a:t>
            </a:r>
            <a:r>
              <a:rPr lang="en-US" sz="2400" b="0" dirty="0" smtClean="0"/>
              <a:t>Inca empires.</a:t>
            </a:r>
          </a:p>
          <a:p>
            <a:pPr lvl="2"/>
            <a:r>
              <a:rPr lang="en-US" sz="2400" b="0" dirty="0"/>
              <a:t>Spanish explorers </a:t>
            </a:r>
            <a:r>
              <a:rPr lang="en-US" sz="2400" b="0" dirty="0" smtClean="0"/>
              <a:t>traveled through </a:t>
            </a:r>
            <a:r>
              <a:rPr lang="en-US" sz="2400" b="0" dirty="0"/>
              <a:t>the </a:t>
            </a:r>
            <a:r>
              <a:rPr lang="en-US" sz="2400" b="0" dirty="0" smtClean="0"/>
              <a:t>borderlands of </a:t>
            </a:r>
            <a:r>
              <a:rPr lang="en-US" sz="2400" b="0" dirty="0"/>
              <a:t>New Spain, </a:t>
            </a:r>
            <a:r>
              <a:rPr lang="en-US" sz="2400" b="0" dirty="0" smtClean="0"/>
              <a:t>claiming more </a:t>
            </a:r>
            <a:r>
              <a:rPr lang="en-US" sz="2400" b="0" dirty="0"/>
              <a:t>land</a:t>
            </a:r>
            <a:r>
              <a:rPr lang="en-US" sz="2400" b="0" dirty="0" smtClean="0"/>
              <a:t>.</a:t>
            </a:r>
          </a:p>
          <a:p>
            <a:pPr lvl="2"/>
            <a:r>
              <a:rPr lang="en-US" sz="2400" b="0" dirty="0"/>
              <a:t>Spanish settlers treated </a:t>
            </a:r>
            <a:r>
              <a:rPr lang="en-US" sz="2400" b="0" dirty="0" smtClean="0"/>
              <a:t>Native Americans </a:t>
            </a:r>
            <a:r>
              <a:rPr lang="en-US" sz="2400" b="0" dirty="0"/>
              <a:t>harshly, </a:t>
            </a:r>
            <a:r>
              <a:rPr lang="en-US" sz="2400" b="0" dirty="0" smtClean="0"/>
              <a:t>forcing them </a:t>
            </a:r>
            <a:r>
              <a:rPr lang="en-US" sz="2400" b="0" dirty="0"/>
              <a:t>to work on </a:t>
            </a:r>
            <a:r>
              <a:rPr lang="en-US" sz="2400" b="0" dirty="0" smtClean="0"/>
              <a:t>plantations and </a:t>
            </a:r>
            <a:r>
              <a:rPr lang="en-US" sz="2400" b="0" dirty="0"/>
              <a:t>in mines.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17146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3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397347" y="1434942"/>
            <a:ext cx="7640320" cy="396240"/>
          </a:xfrm>
        </p:spPr>
        <p:txBody>
          <a:bodyPr/>
          <a:lstStyle/>
          <a:p>
            <a:pPr algn="ctr"/>
            <a:r>
              <a:rPr lang="en-US" sz="3600" dirty="0" smtClean="0"/>
              <a:t>Spanish Conquistadors</a:t>
            </a:r>
            <a:endParaRPr lang="en-US" sz="36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z="3200" dirty="0" smtClean="0"/>
              <a:t>Main Idea 1</a:t>
            </a:r>
          </a:p>
          <a:p>
            <a:pPr lvl="1"/>
            <a:r>
              <a:rPr lang="en-US" sz="2800" b="0" dirty="0"/>
              <a:t>Spanish </a:t>
            </a:r>
            <a:r>
              <a:rPr lang="en-US" sz="2800" b="0" dirty="0" smtClean="0"/>
              <a:t>conquistadors conquered </a:t>
            </a:r>
            <a:r>
              <a:rPr lang="en-US" sz="2800" b="0" dirty="0"/>
              <a:t>the Aztec and </a:t>
            </a:r>
            <a:r>
              <a:rPr lang="en-US" sz="2800" b="0" dirty="0" smtClean="0"/>
              <a:t>Inca empires.</a:t>
            </a:r>
          </a:p>
          <a:p>
            <a:pPr lvl="1"/>
            <a:endParaRPr lang="en-US" sz="2800" dirty="0"/>
          </a:p>
          <a:p>
            <a:pPr lvl="2">
              <a:buClr>
                <a:schemeClr val="tx1"/>
              </a:buClr>
            </a:pPr>
            <a:r>
              <a:rPr lang="en-US" sz="2800" b="1" u="sng" dirty="0">
                <a:solidFill>
                  <a:srgbClr val="E46C0A"/>
                </a:solidFill>
                <a:ea typeface="ＭＳ Ｐゴシック" charset="0"/>
                <a:cs typeface="Verdana" charset="0"/>
              </a:rPr>
              <a:t>Conquistadors</a:t>
            </a:r>
            <a:r>
              <a:rPr lang="en-US" sz="2800" dirty="0"/>
              <a:t> were Spanish soldiers who led military expeditions in the Americas.   </a:t>
            </a:r>
          </a:p>
          <a:p>
            <a:pPr lvl="2">
              <a:buClr>
                <a:schemeClr val="tx1"/>
              </a:buClr>
            </a:pPr>
            <a:r>
              <a:rPr lang="en-US" sz="2800" b="1" u="sng" dirty="0" err="1">
                <a:solidFill>
                  <a:srgbClr val="E46C0A"/>
                </a:solidFill>
                <a:ea typeface="ＭＳ Ｐゴシック" charset="0"/>
                <a:cs typeface="Verdana" charset="0"/>
              </a:rPr>
              <a:t>Hernán</a:t>
            </a:r>
            <a:r>
              <a:rPr lang="en-US" sz="2800" b="1" u="sng" dirty="0">
                <a:solidFill>
                  <a:srgbClr val="E46C0A"/>
                </a:solidFill>
                <a:ea typeface="ＭＳ Ｐゴシック" charset="0"/>
                <a:cs typeface="Verdana" charset="0"/>
              </a:rPr>
              <a:t> Cortés</a:t>
            </a:r>
            <a:r>
              <a:rPr lang="en-US" sz="2800" u="sng" dirty="0"/>
              <a:t> </a:t>
            </a:r>
            <a:r>
              <a:rPr lang="en-US" sz="2800" dirty="0"/>
              <a:t>led a military expedition to Mexico in 1519. </a:t>
            </a:r>
          </a:p>
          <a:p>
            <a:pPr lvl="2"/>
            <a:r>
              <a:rPr lang="en-US" sz="2800" dirty="0"/>
              <a:t>Cortés heard of a wealthy land ruled by a king named </a:t>
            </a:r>
            <a:r>
              <a:rPr lang="en-US" sz="2800" b="1" u="sng" dirty="0" err="1">
                <a:solidFill>
                  <a:srgbClr val="E46C0A"/>
                </a:solidFill>
                <a:ea typeface="ＭＳ Ｐゴシック" charset="0"/>
                <a:cs typeface="Verdana" charset="0"/>
              </a:rPr>
              <a:t>Moctezuma</a:t>
            </a:r>
            <a:r>
              <a:rPr lang="en-US" sz="2800" b="1" u="sng" dirty="0">
                <a:solidFill>
                  <a:srgbClr val="E46C0A"/>
                </a:solidFill>
                <a:ea typeface="ＭＳ Ｐゴシック" charset="0"/>
                <a:cs typeface="Verdana" charset="0"/>
              </a:rPr>
              <a:t> II.</a:t>
            </a:r>
          </a:p>
          <a:p>
            <a:pPr lvl="2"/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9220200" y="6172201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76B7"/>
                </a:solidFill>
              </a:rPr>
              <a:t>continued…</a:t>
            </a:r>
            <a:endParaRPr lang="en-US" sz="1400" i="1" dirty="0">
              <a:solidFill>
                <a:srgbClr val="0076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151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4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254000" y="1644589"/>
            <a:ext cx="11430000" cy="4835389"/>
          </a:xfrm>
        </p:spPr>
        <p:txBody>
          <a:bodyPr/>
          <a:lstStyle/>
          <a:p>
            <a:pPr algn="ctr"/>
            <a:r>
              <a:rPr lang="en-US" sz="2800" dirty="0" smtClean="0"/>
              <a:t>Conquest of the Aztec Empire</a:t>
            </a:r>
          </a:p>
          <a:p>
            <a:pPr lvl="1"/>
            <a:r>
              <a:rPr lang="en-US" sz="2400" dirty="0" err="1" smtClean="0">
                <a:solidFill>
                  <a:srgbClr val="000000"/>
                </a:solidFill>
                <a:ea typeface="ＭＳ Ｐゴシック" charset="0"/>
              </a:rPr>
              <a:t>Moctezuma</a:t>
            </a:r>
            <a:r>
              <a:rPr lang="en-US" sz="2400" dirty="0" smtClean="0">
                <a:solidFill>
                  <a:srgbClr val="000000"/>
                </a:solidFill>
                <a:ea typeface="ＭＳ Ｐゴシック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ea typeface="ＭＳ Ｐゴシック" charset="0"/>
              </a:rPr>
              <a:t>II ruled the Aztec Empire from his capital city of </a:t>
            </a:r>
            <a:r>
              <a:rPr lang="en-US" sz="2400" dirty="0" err="1">
                <a:solidFill>
                  <a:srgbClr val="000000"/>
                </a:solidFill>
                <a:ea typeface="ＭＳ Ｐゴシック" charset="0"/>
              </a:rPr>
              <a:t>Tenochtitlán</a:t>
            </a:r>
            <a:r>
              <a:rPr lang="en-US" sz="2400" dirty="0">
                <a:solidFill>
                  <a:srgbClr val="000000"/>
                </a:solidFill>
                <a:ea typeface="ＭＳ Ｐゴシック" charset="0"/>
              </a:rPr>
              <a:t>.</a:t>
            </a:r>
          </a:p>
          <a:p>
            <a:pPr lvl="1"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en-US" sz="2400" dirty="0" err="1" smtClean="0">
                <a:solidFill>
                  <a:srgbClr val="000000"/>
                </a:solidFill>
                <a:ea typeface="ＭＳ Ｐゴシック" charset="0"/>
              </a:rPr>
              <a:t>Moctezuma</a:t>
            </a:r>
            <a:r>
              <a:rPr lang="en-US" sz="2400" dirty="0" smtClean="0">
                <a:solidFill>
                  <a:srgbClr val="000000"/>
                </a:solidFill>
                <a:ea typeface="ＭＳ Ｐゴシック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ea typeface="ＭＳ Ｐゴシック" charset="0"/>
              </a:rPr>
              <a:t>welcomed Cortés but was seized by the Spanish and later killed during fighting.</a:t>
            </a:r>
          </a:p>
          <a:p>
            <a:pPr lvl="1"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en-US" sz="2400" dirty="0">
                <a:solidFill>
                  <a:srgbClr val="000000"/>
                </a:solidFill>
                <a:ea typeface="ＭＳ Ｐゴシック" charset="0"/>
              </a:rPr>
              <a:t>The Spanish overthrew the Aztec Empire with the aid of the Aztec’s enemies.</a:t>
            </a:r>
          </a:p>
          <a:p>
            <a:pPr lvl="1"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en-US" sz="2400" dirty="0">
                <a:solidFill>
                  <a:srgbClr val="000000"/>
                </a:solidFill>
                <a:ea typeface="ＭＳ Ｐゴシック" charset="0"/>
              </a:rPr>
              <a:t>The Aztecs had also been weakened by smallpox and other diseases brought by the Spanish.</a:t>
            </a:r>
          </a:p>
          <a:p>
            <a:endParaRPr lang="en-US" sz="28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Main Idea 1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220200" y="6172201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76B7"/>
                </a:solidFill>
              </a:rPr>
              <a:t>continued…</a:t>
            </a:r>
            <a:endParaRPr lang="en-US" sz="1400" i="1" dirty="0">
              <a:solidFill>
                <a:srgbClr val="0076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349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5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292100" y="1632397"/>
            <a:ext cx="11391900" cy="4539804"/>
          </a:xfrm>
        </p:spPr>
        <p:txBody>
          <a:bodyPr/>
          <a:lstStyle/>
          <a:p>
            <a:pPr algn="ctr"/>
            <a:r>
              <a:rPr lang="en-US" sz="3200" dirty="0" smtClean="0"/>
              <a:t>Conquest of the Inca Empire</a:t>
            </a:r>
          </a:p>
          <a:p>
            <a:pPr lvl="1"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en-US" sz="2800" b="1" u="sng" dirty="0">
                <a:solidFill>
                  <a:srgbClr val="E46C0A"/>
                </a:solidFill>
                <a:ea typeface="ＭＳ Ｐゴシック" charset="0"/>
                <a:cs typeface="Verdana" charset="0"/>
              </a:rPr>
              <a:t>Francisco Pizarro</a:t>
            </a:r>
            <a:r>
              <a:rPr lang="en-US" sz="2800" dirty="0">
                <a:solidFill>
                  <a:srgbClr val="000000"/>
                </a:solidFill>
                <a:ea typeface="ＭＳ Ｐゴシック" charset="0"/>
                <a:cs typeface="Verdana" charset="0"/>
              </a:rPr>
              <a:t>, another conquistador, led a military expedition to the Inca Empire in the Andes Mountains of South America.</a:t>
            </a:r>
          </a:p>
          <a:p>
            <a:pPr lvl="1"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en-US" sz="2800" dirty="0">
                <a:solidFill>
                  <a:srgbClr val="000000"/>
                </a:solidFill>
                <a:ea typeface="ＭＳ Ｐゴシック" charset="0"/>
                <a:cs typeface="Verdana" charset="0"/>
              </a:rPr>
              <a:t>The Inca ruled over territory that stretched from present-day Chile to Colombia.</a:t>
            </a:r>
          </a:p>
          <a:p>
            <a:pPr lvl="1"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en-US" sz="2800" dirty="0">
                <a:solidFill>
                  <a:srgbClr val="000000"/>
                </a:solidFill>
                <a:ea typeface="ＭＳ Ｐゴシック" charset="0"/>
                <a:cs typeface="Verdana" charset="0"/>
              </a:rPr>
              <a:t>Pizarro</a:t>
            </a:r>
            <a:r>
              <a:rPr lang="ja-JP" altLang="en-US" sz="2800" dirty="0">
                <a:solidFill>
                  <a:srgbClr val="000000"/>
                </a:solidFill>
                <a:ea typeface="ＭＳ Ｐゴシック" charset="0"/>
                <a:cs typeface="Verdana" charset="0"/>
              </a:rPr>
              <a:t>’</a:t>
            </a:r>
            <a:r>
              <a:rPr lang="en-US" sz="2800" dirty="0">
                <a:solidFill>
                  <a:srgbClr val="000000"/>
                </a:solidFill>
                <a:ea typeface="ＭＳ Ｐゴシック" charset="0"/>
                <a:cs typeface="Verdana" charset="0"/>
              </a:rPr>
              <a:t>s forces killed the Inca ruler.</a:t>
            </a:r>
          </a:p>
          <a:p>
            <a:pPr lvl="1"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en-US" sz="2800" dirty="0">
                <a:solidFill>
                  <a:srgbClr val="000000"/>
                </a:solidFill>
                <a:ea typeface="ＭＳ Ｐゴシック" charset="0"/>
                <a:cs typeface="Verdana" charset="0"/>
              </a:rPr>
              <a:t>Pizarro, with the aid of Native American allies, had conquered the Inca by 1534.</a:t>
            </a:r>
          </a:p>
          <a:p>
            <a:endParaRPr lang="en-US" sz="32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Main Idea 1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220200" y="6172201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76B7"/>
                </a:solidFill>
              </a:rPr>
              <a:t>continued…</a:t>
            </a:r>
            <a:endParaRPr lang="en-US" sz="1400" i="1" dirty="0">
              <a:solidFill>
                <a:srgbClr val="0076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3903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6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596900" y="1632396"/>
            <a:ext cx="11087100" cy="4888608"/>
          </a:xfrm>
        </p:spPr>
        <p:txBody>
          <a:bodyPr/>
          <a:lstStyle/>
          <a:p>
            <a:pPr algn="ctr"/>
            <a:r>
              <a:rPr lang="en-US" sz="3200" dirty="0" smtClean="0"/>
              <a:t>Spanish Settlements</a:t>
            </a:r>
          </a:p>
          <a:p>
            <a:pPr lvl="1"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en-US" sz="2400" dirty="0">
                <a:solidFill>
                  <a:srgbClr val="000000"/>
                </a:solidFill>
                <a:ea typeface="ＭＳ Ｐゴシック" charset="0"/>
                <a:cs typeface="Verdana" charset="0"/>
              </a:rPr>
              <a:t>The Spanish called their vast empire New Spain.</a:t>
            </a:r>
          </a:p>
          <a:p>
            <a:pPr lvl="1"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en-US" sz="2400" dirty="0">
                <a:solidFill>
                  <a:srgbClr val="000000"/>
                </a:solidFill>
                <a:ea typeface="ＭＳ Ｐゴシック" charset="0"/>
                <a:cs typeface="Verdana" charset="0"/>
              </a:rPr>
              <a:t>Jews, Muslims, and non-Christians were forbidden to settle there.</a:t>
            </a:r>
          </a:p>
          <a:p>
            <a:pPr lvl="1"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en-US" sz="2400" dirty="0">
                <a:solidFill>
                  <a:srgbClr val="000000"/>
                </a:solidFill>
                <a:ea typeface="ＭＳ Ｐゴシック" charset="0"/>
                <a:cs typeface="Verdana" charset="0"/>
              </a:rPr>
              <a:t>Royal officials ruled the empire through </a:t>
            </a:r>
            <a:r>
              <a:rPr lang="en-US" sz="2400" b="1" u="sng" dirty="0">
                <a:solidFill>
                  <a:srgbClr val="C00000"/>
                </a:solidFill>
                <a:ea typeface="ＭＳ Ｐゴシック" charset="0"/>
                <a:cs typeface="Verdana" charset="0"/>
              </a:rPr>
              <a:t>viceroys</a:t>
            </a:r>
            <a:r>
              <a:rPr lang="en-US" sz="2400" dirty="0">
                <a:solidFill>
                  <a:srgbClr val="000000"/>
                </a:solidFill>
                <a:ea typeface="ＭＳ Ｐゴシック" charset="0"/>
                <a:cs typeface="Verdana" charset="0"/>
              </a:rPr>
              <a:t>, or royal governors.</a:t>
            </a:r>
          </a:p>
          <a:p>
            <a:pPr lvl="1">
              <a:spcBef>
                <a:spcPct val="20000"/>
              </a:spcBef>
              <a:buFont typeface="Arial" charset="0"/>
              <a:buChar char="•"/>
            </a:pPr>
            <a:r>
              <a:rPr lang="en-US" sz="2400" dirty="0">
                <a:solidFill>
                  <a:srgbClr val="0D0D0D"/>
                </a:solidFill>
                <a:cs typeface="Verdana" charset="0"/>
              </a:rPr>
              <a:t>Three types of settlements were </a:t>
            </a:r>
            <a:r>
              <a:rPr lang="en-US" sz="2400" dirty="0">
                <a:solidFill>
                  <a:srgbClr val="0D0D0D"/>
                </a:solidFill>
                <a:cs typeface="Verdana" charset="0"/>
              </a:rPr>
              <a:t>established:</a:t>
            </a:r>
          </a:p>
          <a:p>
            <a:pPr marL="960120" lvl="3" indent="-137160">
              <a:buClr>
                <a:srgbClr val="000000"/>
              </a:buClr>
            </a:pPr>
            <a:r>
              <a:rPr lang="en-US" sz="2400" b="1" u="sng" dirty="0" smtClean="0">
                <a:solidFill>
                  <a:srgbClr val="C00000"/>
                </a:solidFill>
                <a:ea typeface="ＭＳ Ｐゴシック" charset="0"/>
                <a:cs typeface="Verdana" charset="0"/>
              </a:rPr>
              <a:t>Pueblos</a:t>
            </a:r>
            <a:r>
              <a:rPr lang="en-US" sz="2400" dirty="0" smtClean="0">
                <a:solidFill>
                  <a:srgbClr val="0D0D0D"/>
                </a:solidFill>
                <a:ea typeface="ＭＳ Ｐゴシック" charset="0"/>
                <a:cs typeface="Verdana" charset="0"/>
              </a:rPr>
              <a:t> </a:t>
            </a:r>
            <a:r>
              <a:rPr lang="en-US" sz="2400" dirty="0">
                <a:solidFill>
                  <a:srgbClr val="0D0D0D"/>
                </a:solidFill>
                <a:ea typeface="ＭＳ Ｐゴシック" charset="0"/>
                <a:cs typeface="Verdana" charset="0"/>
              </a:rPr>
              <a:t>served as trading posts and centers of </a:t>
            </a:r>
            <a:r>
              <a:rPr lang="en-US" sz="2400" dirty="0" smtClean="0">
                <a:solidFill>
                  <a:srgbClr val="0D0D0D"/>
                </a:solidFill>
                <a:ea typeface="ＭＳ Ｐゴシック" charset="0"/>
                <a:cs typeface="Verdana" charset="0"/>
              </a:rPr>
              <a:t>government.</a:t>
            </a:r>
          </a:p>
          <a:p>
            <a:pPr marL="960120" lvl="3" indent="-137160">
              <a:buClr>
                <a:srgbClr val="000000"/>
              </a:buClr>
            </a:pPr>
            <a:r>
              <a:rPr lang="en-US" sz="2400" b="1" u="sng" dirty="0">
                <a:solidFill>
                  <a:srgbClr val="C00000"/>
                </a:solidFill>
                <a:ea typeface="ＭＳ Ｐゴシック" charset="0"/>
                <a:cs typeface="Verdana" charset="0"/>
              </a:rPr>
              <a:t>Missions</a:t>
            </a:r>
            <a:r>
              <a:rPr lang="en-US" sz="2400" dirty="0">
                <a:solidFill>
                  <a:srgbClr val="0D0D0D"/>
                </a:solidFill>
                <a:ea typeface="ＭＳ Ｐゴシック" charset="0"/>
                <a:cs typeface="Verdana" charset="0"/>
              </a:rPr>
              <a:t> </a:t>
            </a:r>
            <a:r>
              <a:rPr lang="en-US" sz="2400" dirty="0">
                <a:solidFill>
                  <a:srgbClr val="0D0D0D"/>
                </a:solidFill>
                <a:ea typeface="ＭＳ Ｐゴシック" charset="0"/>
                <a:cs typeface="Verdana" charset="0"/>
              </a:rPr>
              <a:t>were founded by priests to convert local Native </a:t>
            </a:r>
            <a:r>
              <a:rPr lang="en-US" sz="2400" dirty="0">
                <a:solidFill>
                  <a:srgbClr val="0D0D0D"/>
                </a:solidFill>
                <a:ea typeface="ＭＳ Ｐゴシック" charset="0"/>
                <a:cs typeface="Verdana" charset="0"/>
              </a:rPr>
              <a:t>Americans to Catholicism. </a:t>
            </a:r>
          </a:p>
          <a:p>
            <a:pPr marL="960120" lvl="3" indent="-137160">
              <a:buClr>
                <a:srgbClr val="000000"/>
              </a:buClr>
            </a:pPr>
            <a:r>
              <a:rPr lang="en-US" sz="2400" b="1" u="sng" dirty="0">
                <a:solidFill>
                  <a:srgbClr val="C00000"/>
                </a:solidFill>
                <a:ea typeface="ＭＳ Ｐゴシック" charset="0"/>
                <a:cs typeface="Verdana" charset="0"/>
              </a:rPr>
              <a:t>Presidios</a:t>
            </a:r>
            <a:r>
              <a:rPr lang="en-US" sz="2400" dirty="0">
                <a:solidFill>
                  <a:srgbClr val="0D0D0D"/>
                </a:solidFill>
                <a:ea typeface="ＭＳ Ｐゴシック" charset="0"/>
                <a:cs typeface="Verdana" charset="0"/>
              </a:rPr>
              <a:t>, or military bases, protected towns and missions.</a:t>
            </a:r>
            <a:r>
              <a:rPr lang="en-US" sz="2400" dirty="0">
                <a:solidFill>
                  <a:srgbClr val="000000"/>
                </a:solidFill>
                <a:ea typeface="ＭＳ Ｐゴシック" charset="0"/>
                <a:cs typeface="Verdana" charset="0"/>
              </a:rPr>
              <a:t> </a:t>
            </a:r>
          </a:p>
          <a:p>
            <a:pPr lvl="1"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en-US" sz="2400" dirty="0">
                <a:solidFill>
                  <a:srgbClr val="000000"/>
                </a:solidFill>
                <a:ea typeface="ＭＳ Ｐゴシック" charset="0"/>
                <a:cs typeface="Verdana" charset="0"/>
              </a:rPr>
              <a:t>Settlers built </a:t>
            </a:r>
            <a:r>
              <a:rPr lang="en-US" sz="2400" i="1" dirty="0">
                <a:solidFill>
                  <a:srgbClr val="000000"/>
                </a:solidFill>
                <a:ea typeface="ＭＳ Ｐゴシック" charset="0"/>
                <a:cs typeface="Verdana" charset="0"/>
              </a:rPr>
              <a:t>El Camino Real</a:t>
            </a:r>
            <a:r>
              <a:rPr lang="en-US" sz="2400" dirty="0">
                <a:solidFill>
                  <a:srgbClr val="000000"/>
                </a:solidFill>
                <a:ea typeface="ＭＳ Ｐゴシック" charset="0"/>
                <a:cs typeface="Verdana" charset="0"/>
              </a:rPr>
              <a:t>, an extensive road system, to link the empire.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Main Idea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0230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7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397347" y="1243777"/>
            <a:ext cx="7640320" cy="396240"/>
          </a:xfrm>
        </p:spPr>
        <p:txBody>
          <a:bodyPr/>
          <a:lstStyle/>
          <a:p>
            <a:pPr algn="ctr"/>
            <a:r>
              <a:rPr lang="en-US" sz="3200" dirty="0" smtClean="0"/>
              <a:t>Exploring the Borderlands of New Spain</a:t>
            </a:r>
            <a:endParaRPr lang="en-US" sz="32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402336" y="1938528"/>
            <a:ext cx="11345164" cy="4690872"/>
          </a:xfrm>
        </p:spPr>
        <p:txBody>
          <a:bodyPr/>
          <a:lstStyle/>
          <a:p>
            <a:r>
              <a:rPr lang="en-US" sz="2800" dirty="0" smtClean="0"/>
              <a:t>Main Idea 2</a:t>
            </a:r>
          </a:p>
          <a:p>
            <a:pPr lvl="1"/>
            <a:r>
              <a:rPr lang="en-US" sz="2400" b="0" dirty="0"/>
              <a:t>Spanish explorers </a:t>
            </a:r>
            <a:r>
              <a:rPr lang="en-US" sz="2400" b="0" dirty="0" smtClean="0"/>
              <a:t>traveled through </a:t>
            </a:r>
            <a:r>
              <a:rPr lang="en-US" sz="2400" b="0" dirty="0"/>
              <a:t>the </a:t>
            </a:r>
            <a:r>
              <a:rPr lang="en-US" sz="2400" b="0" dirty="0" smtClean="0"/>
              <a:t>borderlands of </a:t>
            </a:r>
            <a:r>
              <a:rPr lang="en-US" sz="2400" b="0" dirty="0"/>
              <a:t>New Spain, </a:t>
            </a:r>
            <a:r>
              <a:rPr lang="en-US" sz="2400" b="0" dirty="0" smtClean="0"/>
              <a:t>claiming more </a:t>
            </a:r>
            <a:r>
              <a:rPr lang="en-US" sz="2400" b="0" dirty="0"/>
              <a:t>land</a:t>
            </a:r>
            <a:r>
              <a:rPr lang="en-US" sz="2400" b="0" dirty="0" smtClean="0"/>
              <a:t>.</a:t>
            </a:r>
          </a:p>
          <a:p>
            <a:pPr lvl="1"/>
            <a:endParaRPr lang="en-US" sz="2400" dirty="0" smtClean="0"/>
          </a:p>
          <a:p>
            <a:pPr lvl="2">
              <a:buClr>
                <a:schemeClr val="tx1"/>
              </a:buClr>
              <a:buFont typeface="Arial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ea typeface="ＭＳ Ｐゴシック" charset="0"/>
                <a:cs typeface="Verdana" charset="0"/>
              </a:rPr>
              <a:t>Juan </a:t>
            </a:r>
            <a:r>
              <a:rPr lang="en-US" sz="2400" dirty="0">
                <a:solidFill>
                  <a:srgbClr val="000000"/>
                </a:solidFill>
                <a:ea typeface="ＭＳ Ｐゴシック" charset="0"/>
                <a:cs typeface="Verdana" charset="0"/>
              </a:rPr>
              <a:t>Ponce de León explored present-day Florida in 1513.</a:t>
            </a:r>
          </a:p>
          <a:p>
            <a:pPr lvl="2">
              <a:buClr>
                <a:schemeClr val="tx1"/>
              </a:buClr>
              <a:buFont typeface="Arial" charset="0"/>
              <a:buChar char="•"/>
            </a:pPr>
            <a:r>
              <a:rPr lang="en-US" sz="2400" dirty="0">
                <a:solidFill>
                  <a:srgbClr val="000000"/>
                </a:solidFill>
                <a:ea typeface="ＭＳ Ｐゴシック" charset="0"/>
                <a:cs typeface="Verdana" charset="0"/>
              </a:rPr>
              <a:t>Hernando de Soto traveled through Florida and North Carolina in 1539.</a:t>
            </a:r>
          </a:p>
          <a:p>
            <a:pPr lvl="2">
              <a:buClr>
                <a:schemeClr val="tx1"/>
              </a:buClr>
              <a:buFont typeface="Arial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ea typeface="ＭＳ Ｐゴシック" charset="0"/>
                <a:cs typeface="Verdana" charset="0"/>
              </a:rPr>
              <a:t>Tons </a:t>
            </a:r>
            <a:r>
              <a:rPr lang="en-US" sz="2400" dirty="0">
                <a:solidFill>
                  <a:srgbClr val="000000"/>
                </a:solidFill>
                <a:ea typeface="ＭＳ Ｐゴシック" charset="0"/>
                <a:cs typeface="Verdana" charset="0"/>
              </a:rPr>
              <a:t>of gold and silver were brought to Spain from the Aztec and Inca empires.</a:t>
            </a:r>
          </a:p>
          <a:p>
            <a:pPr lvl="2">
              <a:buClr>
                <a:schemeClr val="tx1"/>
              </a:buClr>
              <a:buFont typeface="Arial" charset="0"/>
              <a:buChar char="•"/>
            </a:pPr>
            <a:r>
              <a:rPr lang="en-US" sz="2400" dirty="0">
                <a:solidFill>
                  <a:srgbClr val="000000"/>
                </a:solidFill>
                <a:ea typeface="ＭＳ Ｐゴシック" charset="0"/>
                <a:cs typeface="Verdana" charset="0"/>
              </a:rPr>
              <a:t>Food was also grown in Mexico and Peru to support </a:t>
            </a:r>
            <a:r>
              <a:rPr lang="en-US" sz="2400" dirty="0" smtClean="0">
                <a:solidFill>
                  <a:srgbClr val="000000"/>
                </a:solidFill>
                <a:ea typeface="ＭＳ Ｐゴシック" charset="0"/>
                <a:cs typeface="Verdana" charset="0"/>
              </a:rPr>
              <a:t>Spain’s </a:t>
            </a:r>
            <a:r>
              <a:rPr lang="en-US" sz="2400" dirty="0">
                <a:solidFill>
                  <a:srgbClr val="000000"/>
                </a:solidFill>
                <a:ea typeface="ＭＳ Ｐゴシック" charset="0"/>
                <a:cs typeface="Verdana" charset="0"/>
              </a:rPr>
              <a:t>expanding empire.</a:t>
            </a:r>
          </a:p>
          <a:p>
            <a:pPr lvl="2">
              <a:buClr>
                <a:schemeClr val="tx1"/>
              </a:buClr>
              <a:buFont typeface="Arial" charset="0"/>
              <a:buChar char="•"/>
            </a:pPr>
            <a:endParaRPr lang="en-US" sz="2000" dirty="0">
              <a:solidFill>
                <a:srgbClr val="000000"/>
              </a:solidFill>
              <a:ea typeface="ＭＳ Ｐゴシック" charset="0"/>
              <a:cs typeface="Verdana" charset="0"/>
            </a:endParaRPr>
          </a:p>
          <a:p>
            <a:pPr lvl="2">
              <a:buClr>
                <a:schemeClr val="tx1"/>
              </a:buClr>
              <a:buFont typeface="Arial" charset="0"/>
              <a:buChar char="•"/>
            </a:pPr>
            <a:endParaRPr lang="en-US" sz="2000" dirty="0">
              <a:solidFill>
                <a:srgbClr val="000000"/>
              </a:solidFill>
              <a:ea typeface="ＭＳ Ｐゴシック" charset="0"/>
              <a:cs typeface="Verdana" charset="0"/>
            </a:endParaRPr>
          </a:p>
          <a:p>
            <a:pPr lvl="1"/>
            <a:endParaRPr 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11989007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8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794000" y="1380744"/>
            <a:ext cx="7640320" cy="396240"/>
          </a:xfrm>
        </p:spPr>
        <p:txBody>
          <a:bodyPr/>
          <a:lstStyle/>
          <a:p>
            <a:pPr algn="ctr"/>
            <a:r>
              <a:rPr lang="en-US" sz="3200" dirty="0" smtClean="0"/>
              <a:t>Spanish Treatment of Native Americans</a:t>
            </a:r>
            <a:endParaRPr lang="en-US" sz="32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368300" y="1938528"/>
            <a:ext cx="11442700" cy="4690872"/>
          </a:xfrm>
        </p:spPr>
        <p:txBody>
          <a:bodyPr/>
          <a:lstStyle/>
          <a:p>
            <a:r>
              <a:rPr lang="en-US" sz="2800" dirty="0" smtClean="0"/>
              <a:t>Main Idea 3</a:t>
            </a:r>
          </a:p>
          <a:p>
            <a:pPr lvl="1"/>
            <a:r>
              <a:rPr lang="en-US" sz="2400" b="0" dirty="0"/>
              <a:t>Spanish settlers treated </a:t>
            </a:r>
            <a:r>
              <a:rPr lang="en-US" sz="2400" b="0" dirty="0" smtClean="0"/>
              <a:t>Native Americans </a:t>
            </a:r>
            <a:r>
              <a:rPr lang="en-US" sz="2400" b="0" dirty="0"/>
              <a:t>harshly, </a:t>
            </a:r>
            <a:r>
              <a:rPr lang="en-US" sz="2400" b="0" dirty="0" smtClean="0"/>
              <a:t>forcing them </a:t>
            </a:r>
            <a:r>
              <a:rPr lang="en-US" sz="2400" b="0" dirty="0"/>
              <a:t>to work on </a:t>
            </a:r>
            <a:r>
              <a:rPr lang="en-US" sz="2400" b="0" dirty="0" smtClean="0"/>
              <a:t>plantations and </a:t>
            </a:r>
            <a:r>
              <a:rPr lang="en-US" sz="2400" b="0" dirty="0"/>
              <a:t>in mines</a:t>
            </a:r>
            <a:r>
              <a:rPr lang="en-US" sz="2400" b="0" dirty="0" smtClean="0"/>
              <a:t>.</a:t>
            </a:r>
          </a:p>
          <a:p>
            <a:pPr lvl="2"/>
            <a:r>
              <a:rPr lang="en-US" sz="2400" dirty="0" smtClean="0"/>
              <a:t>The </a:t>
            </a:r>
            <a:r>
              <a:rPr lang="en-US" sz="2400" b="1" u="sng" dirty="0">
                <a:solidFill>
                  <a:srgbClr val="DC5924"/>
                </a:solidFill>
              </a:rPr>
              <a:t>encomienda</a:t>
            </a:r>
            <a:r>
              <a:rPr lang="en-US" sz="2400" u="sng" dirty="0" smtClean="0"/>
              <a:t> </a:t>
            </a:r>
            <a:r>
              <a:rPr lang="en-US" sz="2400" b="1" u="sng" dirty="0">
                <a:solidFill>
                  <a:srgbClr val="DC5924"/>
                </a:solidFill>
              </a:rPr>
              <a:t>system</a:t>
            </a:r>
            <a:r>
              <a:rPr lang="en-US" sz="2400" u="sng" dirty="0" smtClean="0"/>
              <a:t> </a:t>
            </a:r>
            <a:r>
              <a:rPr lang="en-US" sz="2400" dirty="0" smtClean="0"/>
              <a:t>gave settlers the right to tax local Native Americans or make them work.</a:t>
            </a:r>
          </a:p>
          <a:p>
            <a:pPr lvl="2"/>
            <a:r>
              <a:rPr lang="en-US" sz="2400" dirty="0" smtClean="0"/>
              <a:t>Native </a:t>
            </a:r>
            <a:r>
              <a:rPr lang="en-US" sz="2400" dirty="0"/>
              <a:t>Americans were forced to work on </a:t>
            </a:r>
            <a:r>
              <a:rPr lang="en-US" sz="2400" b="1" u="sng" dirty="0">
                <a:solidFill>
                  <a:srgbClr val="DC5924"/>
                </a:solidFill>
              </a:rPr>
              <a:t>plantations</a:t>
            </a:r>
            <a:r>
              <a:rPr lang="en-US" sz="2400" b="1" dirty="0">
                <a:solidFill>
                  <a:srgbClr val="DC5924"/>
                </a:solidFill>
              </a:rPr>
              <a:t>,</a:t>
            </a:r>
            <a:r>
              <a:rPr lang="en-US" sz="2400" dirty="0"/>
              <a:t> or large farms, to work in mines, and to herd cattle.</a:t>
            </a:r>
          </a:p>
          <a:p>
            <a:pPr lvl="2"/>
            <a:r>
              <a:rPr lang="en-US" sz="2400" b="1" u="sng" dirty="0" err="1">
                <a:solidFill>
                  <a:srgbClr val="DC5924"/>
                </a:solidFill>
              </a:rPr>
              <a:t>Bartolomé</a:t>
            </a:r>
            <a:r>
              <a:rPr lang="en-US" sz="2400" b="1" u="sng" dirty="0">
                <a:solidFill>
                  <a:srgbClr val="DC5924"/>
                </a:solidFill>
              </a:rPr>
              <a:t> de Las Casas</a:t>
            </a:r>
            <a:r>
              <a:rPr lang="en-US" sz="2400" b="1" dirty="0">
                <a:solidFill>
                  <a:srgbClr val="DC5924"/>
                </a:solidFill>
              </a:rPr>
              <a:t>, </a:t>
            </a:r>
            <a:r>
              <a:rPr lang="en-US" sz="2400" dirty="0"/>
              <a:t>a Spanish priest, defended Native American rights.</a:t>
            </a:r>
          </a:p>
          <a:p>
            <a:pPr marL="411480" lvl="2" indent="0">
              <a:buClr>
                <a:schemeClr val="tx1"/>
              </a:buClr>
              <a:buNone/>
            </a:pPr>
            <a:endParaRPr lang="en-US" sz="2400" dirty="0">
              <a:solidFill>
                <a:srgbClr val="000000"/>
              </a:solidFill>
              <a:ea typeface="ＭＳ Ｐゴシック" charset="0"/>
              <a:cs typeface="Verdana" charset="0"/>
            </a:endParaRPr>
          </a:p>
          <a:p>
            <a:pPr lvl="2">
              <a:buClr>
                <a:schemeClr val="tx1"/>
              </a:buClr>
              <a:buFont typeface="Arial" charset="0"/>
              <a:buChar char="•"/>
            </a:pPr>
            <a:endParaRPr lang="en-US" sz="2400" dirty="0">
              <a:solidFill>
                <a:srgbClr val="000000"/>
              </a:solidFill>
              <a:ea typeface="ＭＳ Ｐゴシック" charset="0"/>
              <a:cs typeface="Verdana" charset="0"/>
            </a:endParaRPr>
          </a:p>
          <a:p>
            <a:pPr lvl="1"/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809227118"/>
      </p:ext>
    </p:extLst>
  </p:cSld>
  <p:clrMapOvr>
    <a:masterClrMapping/>
  </p:clrMapOvr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TM10001104[[fn=Feathered]]</Template>
  <TotalTime>1556</TotalTime>
  <Words>585</Words>
  <Application>Microsoft Office PowerPoint</Application>
  <PresentationFormat>Widescreen</PresentationFormat>
  <Paragraphs>77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ＭＳ Ｐゴシック</vt:lpstr>
      <vt:lpstr>Arial</vt:lpstr>
      <vt:lpstr>Calibri</vt:lpstr>
      <vt:lpstr>Century Schoolbook</vt:lpstr>
      <vt:lpstr>Corbel</vt:lpstr>
      <vt:lpstr>Lucida Grande</vt:lpstr>
      <vt:lpstr>Verdana</vt:lpstr>
      <vt:lpstr>Feathered</vt:lpstr>
      <vt:lpstr>Unit 1: Lesson 3: Spain Builds an Empire</vt:lpstr>
      <vt:lpstr>PowerPoint Presentation</vt:lpstr>
      <vt:lpstr>Lesson 3</vt:lpstr>
      <vt:lpstr>Lesson 3</vt:lpstr>
      <vt:lpstr>Lesson 3</vt:lpstr>
      <vt:lpstr>Lesson 3</vt:lpstr>
      <vt:lpstr>Lesson 3</vt:lpstr>
      <vt:lpstr>Lesson 3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1: Sailing to The Americas</dc:title>
  <dc:creator>Lawson, Megan L.</dc:creator>
  <cp:lastModifiedBy>Lawson, Megan L.</cp:lastModifiedBy>
  <cp:revision>7</cp:revision>
  <dcterms:created xsi:type="dcterms:W3CDTF">2017-09-06T11:36:06Z</dcterms:created>
  <dcterms:modified xsi:type="dcterms:W3CDTF">2017-09-08T14:01:01Z</dcterms:modified>
</cp:coreProperties>
</file>