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64" r:id="rId3"/>
    <p:sldId id="265" r:id="rId4"/>
    <p:sldId id="266" r:id="rId5"/>
    <p:sldId id="267" r:id="rId6"/>
    <p:sldId id="271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497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9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550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esson_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950720" y="1261872"/>
            <a:ext cx="6096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36448" y="1344168"/>
            <a:ext cx="1267968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752600"/>
            <a:ext cx="11379200" cy="42672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Big Idea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Main Ideas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338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esson_MainIdea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1447800"/>
            <a:ext cx="764032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02336" y="1938528"/>
            <a:ext cx="10769600" cy="4157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chemeClr val="tx1"/>
                </a:solidFill>
              </a:defRPr>
            </a:lvl1pPr>
            <a:lvl2pPr marL="411480" indent="0">
              <a:spcBef>
                <a:spcPts val="600"/>
              </a:spcBef>
              <a:spcAft>
                <a:spcPts val="0"/>
              </a:spcAft>
              <a:buFont typeface="Arial"/>
              <a:buNone/>
              <a:defRPr sz="1500" b="0"/>
            </a:lvl2pPr>
            <a:lvl3pPr marL="548640" indent="-137160">
              <a:buFont typeface="Arial"/>
              <a:buChar char="•"/>
              <a:defRPr sz="1500" baseline="0"/>
            </a:lvl3pPr>
            <a:lvl4pPr marL="960120" indent="-137160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 (text)</a:t>
            </a:r>
          </a:p>
          <a:p>
            <a:pPr lvl="2"/>
            <a:r>
              <a:rPr lang="en-US" dirty="0" smtClean="0"/>
              <a:t>Third Level (bullet)</a:t>
            </a:r>
          </a:p>
          <a:p>
            <a:pPr lvl="3"/>
            <a:r>
              <a:rPr lang="en-US" dirty="0" smtClean="0"/>
              <a:t>Forth Level (bullet)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2467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Lesson_Content_1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1447800"/>
            <a:ext cx="764032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2700528"/>
            <a:ext cx="107696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938528"/>
            <a:ext cx="113792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06055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esson_continued_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2"/>
            <a:ext cx="4271264" cy="304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1905000"/>
            <a:ext cx="107696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524000"/>
            <a:ext cx="16256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360796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8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614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7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1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6458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0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7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32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  <p:sldLayoutId id="2147483793" r:id="rId13"/>
    <p:sldLayoutId id="2147483795" r:id="rId14"/>
    <p:sldLayoutId id="2147483796" r:id="rId15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05700" y="660400"/>
            <a:ext cx="4686300" cy="57785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Unit 1: </a:t>
            </a:r>
            <a:r>
              <a:rPr lang="en-US" sz="6000" b="1" dirty="0" smtClean="0"/>
              <a:t>Lesson 2: </a:t>
            </a:r>
            <a:r>
              <a:rPr lang="en-US" sz="6000" b="1" dirty="0" smtClean="0"/>
              <a:t>Europeans Reach America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409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sz="1400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z="4800" smtClean="0"/>
              <a:t>2</a:t>
            </a:fld>
            <a:endParaRPr lang="en-US" sz="480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65220" y="1219708"/>
            <a:ext cx="6096000" cy="396240"/>
          </a:xfrm>
        </p:spPr>
        <p:txBody>
          <a:bodyPr/>
          <a:lstStyle/>
          <a:p>
            <a:r>
              <a:rPr lang="en-US" sz="3200" dirty="0" smtClean="0"/>
              <a:t>Europeans Reach the Americas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1800" dirty="0" smtClean="0"/>
              <a:t>LESSON 2</a:t>
            </a:r>
            <a:endParaRPr lang="en-US" sz="1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68300" y="1954591"/>
            <a:ext cx="11379200" cy="4631629"/>
          </a:xfrm>
        </p:spPr>
        <p:txBody>
          <a:bodyPr/>
          <a:lstStyle/>
          <a:p>
            <a:r>
              <a:rPr lang="en-US" sz="3200" dirty="0" smtClean="0"/>
              <a:t>Big Idea</a:t>
            </a:r>
          </a:p>
          <a:p>
            <a:pPr lvl="1"/>
            <a:r>
              <a:rPr lang="en-US" sz="2800" b="0" dirty="0"/>
              <a:t>Christopher </a:t>
            </a:r>
            <a:r>
              <a:rPr lang="en-US" sz="2800" b="0" dirty="0" smtClean="0"/>
              <a:t>Columbus’s voyages </a:t>
            </a:r>
            <a:r>
              <a:rPr lang="en-US" sz="2800" b="0" dirty="0"/>
              <a:t>led to new </a:t>
            </a:r>
            <a:r>
              <a:rPr lang="en-US" sz="2800" b="0" dirty="0" smtClean="0"/>
              <a:t>exchanges between </a:t>
            </a:r>
            <a:r>
              <a:rPr lang="en-US" sz="2800" b="0" dirty="0"/>
              <a:t>Europe, Africa, </a:t>
            </a:r>
            <a:r>
              <a:rPr lang="en-US" sz="2800" b="0" dirty="0" smtClean="0"/>
              <a:t>and the </a:t>
            </a:r>
            <a:r>
              <a:rPr lang="en-US" sz="2800" b="0" dirty="0"/>
              <a:t>Americas</a:t>
            </a:r>
            <a:r>
              <a:rPr lang="en-US" sz="2800" b="0" dirty="0" smtClean="0"/>
              <a:t>.</a:t>
            </a:r>
            <a:endParaRPr lang="en-US" sz="2800" dirty="0" smtClean="0"/>
          </a:p>
          <a:p>
            <a:r>
              <a:rPr lang="en-US" sz="3200" dirty="0" smtClean="0"/>
              <a:t>Main Ideas</a:t>
            </a:r>
          </a:p>
          <a:p>
            <a:pPr lvl="2"/>
            <a:r>
              <a:rPr lang="en-US" sz="2800" b="0" dirty="0"/>
              <a:t>Christopher Columbus </a:t>
            </a:r>
            <a:r>
              <a:rPr lang="en-US" sz="2800" b="0" dirty="0" smtClean="0"/>
              <a:t>sailed across </a:t>
            </a:r>
            <a:r>
              <a:rPr lang="en-US" sz="2800" b="0" dirty="0"/>
              <a:t>the Atlantic Ocean </a:t>
            </a:r>
            <a:r>
              <a:rPr lang="en-US" sz="2800" b="0" dirty="0" smtClean="0"/>
              <a:t>and reached </a:t>
            </a:r>
            <a:r>
              <a:rPr lang="en-US" sz="2800" b="0" dirty="0"/>
              <a:t>a continent that </a:t>
            </a:r>
            <a:r>
              <a:rPr lang="en-US" sz="2800" b="0" dirty="0" smtClean="0"/>
              <a:t>was previously </a:t>
            </a:r>
            <a:r>
              <a:rPr lang="en-US" sz="2800" b="0" dirty="0"/>
              <a:t>unknown to him</a:t>
            </a:r>
            <a:r>
              <a:rPr lang="en-US" sz="2800" b="0" dirty="0" smtClean="0"/>
              <a:t>.</a:t>
            </a:r>
          </a:p>
          <a:p>
            <a:pPr lvl="2"/>
            <a:r>
              <a:rPr lang="en-US" sz="2800" b="0" dirty="0"/>
              <a:t>After Columbus’s voyages</a:t>
            </a:r>
            <a:r>
              <a:rPr lang="en-US" sz="2800" b="0" dirty="0" smtClean="0"/>
              <a:t>, other </a:t>
            </a:r>
            <a:r>
              <a:rPr lang="en-US" sz="2800" b="0" dirty="0"/>
              <a:t>explorers sailed to </a:t>
            </a:r>
            <a:r>
              <a:rPr lang="en-US" sz="2800" b="0" dirty="0" smtClean="0"/>
              <a:t>the Americas</a:t>
            </a:r>
            <a:r>
              <a:rPr lang="en-US" sz="2800" b="0" dirty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9932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035300" y="1460185"/>
            <a:ext cx="7640320" cy="396240"/>
          </a:xfrm>
        </p:spPr>
        <p:txBody>
          <a:bodyPr/>
          <a:lstStyle/>
          <a:p>
            <a:r>
              <a:rPr lang="en-US" sz="3200" dirty="0" smtClean="0"/>
              <a:t>Columbus Sails across the Atlantic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02336" y="1938528"/>
            <a:ext cx="11091164" cy="4541450"/>
          </a:xfrm>
        </p:spPr>
        <p:txBody>
          <a:bodyPr/>
          <a:lstStyle/>
          <a:p>
            <a:r>
              <a:rPr lang="en-US" sz="2800" dirty="0" smtClean="0"/>
              <a:t>Main Idea 1</a:t>
            </a:r>
          </a:p>
          <a:p>
            <a:pPr lvl="1"/>
            <a:r>
              <a:rPr lang="en-US" sz="2400" b="0" dirty="0"/>
              <a:t>Christopher Columbus </a:t>
            </a:r>
            <a:r>
              <a:rPr lang="en-US" sz="2400" b="0" dirty="0" smtClean="0"/>
              <a:t>sailed across </a:t>
            </a:r>
            <a:r>
              <a:rPr lang="en-US" sz="2400" b="0" dirty="0"/>
              <a:t>the Atlantic Ocean </a:t>
            </a:r>
            <a:r>
              <a:rPr lang="en-US" sz="2400" b="0" dirty="0" smtClean="0"/>
              <a:t>and reached </a:t>
            </a:r>
            <a:r>
              <a:rPr lang="en-US" sz="2400" b="0" dirty="0"/>
              <a:t>a continent that </a:t>
            </a:r>
            <a:r>
              <a:rPr lang="en-US" sz="2400" b="0" dirty="0" smtClean="0"/>
              <a:t>was previously </a:t>
            </a:r>
            <a:r>
              <a:rPr lang="en-US" sz="2400" b="0" dirty="0"/>
              <a:t>unknown to him</a:t>
            </a:r>
            <a:r>
              <a:rPr lang="en-US" sz="2400" b="0" dirty="0" smtClean="0"/>
              <a:t>.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b="1" u="sng" dirty="0">
                <a:solidFill>
                  <a:srgbClr val="DC5924"/>
                </a:solidFill>
              </a:rPr>
              <a:t>Christopher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2400" b="1" u="sng" dirty="0">
                <a:solidFill>
                  <a:srgbClr val="DC5924"/>
                </a:solidFill>
              </a:rPr>
              <a:t>Columbus</a:t>
            </a:r>
            <a:r>
              <a:rPr lang="en-US" sz="2400" b="1" dirty="0">
                <a:solidFill>
                  <a:srgbClr val="DC5924"/>
                </a:solidFill>
              </a:rPr>
              <a:t>, </a:t>
            </a:r>
            <a:r>
              <a:rPr lang="en-US" sz="24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heard </a:t>
            </a:r>
            <a:r>
              <a:rPr lang="en-US" sz="24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stories of great wealth in </a:t>
            </a:r>
            <a:r>
              <a:rPr lang="en-US" sz="24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Asia and wanted to seize those riches for his own benefit.</a:t>
            </a:r>
            <a:endParaRPr lang="en-US" sz="24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He persuaded King Ferdinand and Queen Isabella of Spain to pay for an expedition across the </a:t>
            </a:r>
            <a:r>
              <a:rPr lang="en-US" sz="24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Atlantic in search of a Northwest Passage.</a:t>
            </a:r>
            <a:endParaRPr lang="en-US" sz="24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On August 3, 1492, Columbus set sail across the Atlantic with three </a:t>
            </a:r>
            <a:r>
              <a:rPr lang="en-US" sz="24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ships; the Niña, </a:t>
            </a:r>
            <a:r>
              <a:rPr lang="en-US" sz="2400" dirty="0" err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Pinta</a:t>
            </a:r>
            <a:r>
              <a:rPr lang="en-US" sz="24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, and Santa Maria.</a:t>
            </a:r>
            <a:endParaRPr lang="en-US" sz="24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On October 12, 1492, he reached the Americas.</a:t>
            </a:r>
          </a:p>
          <a:p>
            <a:pPr lvl="2"/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220200" y="6172201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854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30200" y="1368622"/>
            <a:ext cx="11861800" cy="5111356"/>
          </a:xfrm>
        </p:spPr>
        <p:txBody>
          <a:bodyPr/>
          <a:lstStyle/>
          <a:p>
            <a:pPr algn="ctr"/>
            <a:r>
              <a:rPr lang="en-US" sz="3200" dirty="0" smtClean="0"/>
              <a:t>Columbus in the Americas</a:t>
            </a:r>
          </a:p>
          <a:p>
            <a:pPr marL="411480" lvl="1" indent="0">
              <a:spcBef>
                <a:spcPct val="20000"/>
              </a:spcBef>
              <a:buClr>
                <a:schemeClr val="tx1"/>
              </a:buClr>
              <a:buNone/>
            </a:pPr>
            <a:endParaRPr lang="en-US" sz="2800" dirty="0" smtClean="0">
              <a:solidFill>
                <a:srgbClr val="000000"/>
              </a:solidFill>
              <a:ea typeface="ＭＳ Ｐゴシック" charset="0"/>
            </a:endParaRP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ea typeface="ＭＳ Ｐゴシック" charset="0"/>
              </a:rPr>
              <a:t>Columbus </a:t>
            </a:r>
            <a:r>
              <a:rPr lang="en-US" sz="2800" dirty="0">
                <a:solidFill>
                  <a:srgbClr val="000000"/>
                </a:solidFill>
                <a:ea typeface="ＭＳ Ｐゴシック" charset="0"/>
              </a:rPr>
              <a:t>and his crew landed in the Bahamas, on an island he named San Salvador.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solidFill>
                  <a:srgbClr val="000000"/>
                </a:solidFill>
                <a:ea typeface="ＭＳ Ｐゴシック" charset="0"/>
              </a:rPr>
              <a:t>He called the native people Indians because he thought he was in the Indies.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solidFill>
                  <a:srgbClr val="000000"/>
                </a:solidFill>
                <a:ea typeface="ＭＳ Ｐゴシック" charset="0"/>
              </a:rPr>
              <a:t>Columbus was interested in gold, not the culture of the native people.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solidFill>
                  <a:srgbClr val="000000"/>
                </a:solidFill>
                <a:ea typeface="ＭＳ Ｐゴシック" charset="0"/>
              </a:rPr>
              <a:t>He made three more voyages to the Americas.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solidFill>
                  <a:srgbClr val="000000"/>
                </a:solidFill>
                <a:ea typeface="ＭＳ Ｐゴシック" charset="0"/>
              </a:rPr>
              <a:t>The impact of Columbus’s voyages on the world was not realized until years after his death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406400" y="1524000"/>
            <a:ext cx="2349500" cy="381000"/>
          </a:xfrm>
        </p:spPr>
        <p:txBody>
          <a:bodyPr/>
          <a:lstStyle/>
          <a:p>
            <a:r>
              <a:rPr lang="en-US" sz="2000" dirty="0" smtClean="0"/>
              <a:t>Main Idea 1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220200" y="6172201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397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139700" y="1546541"/>
            <a:ext cx="11747500" cy="4616004"/>
          </a:xfrm>
        </p:spPr>
        <p:txBody>
          <a:bodyPr/>
          <a:lstStyle/>
          <a:p>
            <a:pPr algn="ctr"/>
            <a:r>
              <a:rPr lang="en-US" sz="3200" dirty="0" smtClean="0"/>
              <a:t>Impact of Columbus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ea typeface="ＭＳ Ｐゴシック" charset="0"/>
                <a:cs typeface="Verdana" charset="0"/>
              </a:rPr>
              <a:t>Changed </a:t>
            </a: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the way Europeans thought of the world and their place in it.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Began a new era of interaction between Europe and the Americas.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srgbClr val="0D0D0D"/>
                </a:solidFill>
                <a:cs typeface="Verdana" charset="0"/>
              </a:rPr>
              <a:t>Created conflict as countries vied to add lands to their </a:t>
            </a:r>
            <a:r>
              <a:rPr lang="en-US" sz="2800" dirty="0">
                <a:solidFill>
                  <a:srgbClr val="0D0D0D"/>
                </a:solidFill>
                <a:cs typeface="Verdana" charset="0"/>
              </a:rPr>
              <a:t>empires.</a:t>
            </a:r>
          </a:p>
          <a:p>
            <a:pPr marL="960120" lvl="3" indent="-137160">
              <a:buClr>
                <a:schemeClr val="tx1"/>
              </a:buClr>
            </a:pPr>
            <a:r>
              <a:rPr lang="en-US" sz="2800" dirty="0" smtClean="0"/>
              <a:t>In 1493 Pope Alexander VI, from Spain, decreed the </a:t>
            </a:r>
            <a:r>
              <a:rPr lang="en-US" sz="2800" b="1" u="sng" dirty="0">
                <a:solidFill>
                  <a:srgbClr val="DC5924"/>
                </a:solidFill>
              </a:rPr>
              <a:t>Line of Demarcation </a:t>
            </a:r>
            <a:r>
              <a:rPr lang="en-US" sz="2800" dirty="0" smtClean="0"/>
              <a:t>through the Atlantic Ocean that allowed Spain to claim all lands west of the line.</a:t>
            </a:r>
          </a:p>
          <a:p>
            <a:pPr marL="960120" lvl="3" indent="-137160">
              <a:buClr>
                <a:schemeClr val="tx1"/>
              </a:buClr>
            </a:pPr>
            <a:r>
              <a:rPr lang="en-US" sz="2800" dirty="0" smtClean="0"/>
              <a:t>Portugal and Spain then signed an agreement, the </a:t>
            </a:r>
            <a:r>
              <a:rPr lang="en-US" sz="2800" b="1" u="sng" dirty="0">
                <a:solidFill>
                  <a:srgbClr val="DC5924"/>
                </a:solidFill>
              </a:rPr>
              <a:t>Treaty of </a:t>
            </a:r>
            <a:r>
              <a:rPr lang="en-US" sz="2800" b="1" u="sng" dirty="0" err="1">
                <a:solidFill>
                  <a:srgbClr val="DC5924"/>
                </a:solidFill>
              </a:rPr>
              <a:t>Tordesillas</a:t>
            </a:r>
            <a:r>
              <a:rPr lang="en-US" sz="2800" b="1" dirty="0">
                <a:solidFill>
                  <a:srgbClr val="DC5924"/>
                </a:solidFill>
              </a:rPr>
              <a:t>, </a:t>
            </a:r>
            <a:r>
              <a:rPr lang="en-US" sz="2800" dirty="0" smtClean="0"/>
              <a:t>which moved the Line of Demarcation 800 miles further west. 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42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ine of demarcation and treaty of tordesil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9400"/>
            <a:ext cx="12131711" cy="623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323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722880" y="1309117"/>
            <a:ext cx="7640320" cy="396240"/>
          </a:xfrm>
        </p:spPr>
        <p:txBody>
          <a:bodyPr/>
          <a:lstStyle/>
          <a:p>
            <a:pPr algn="ctr"/>
            <a:r>
              <a:rPr lang="en-US" sz="3200" dirty="0" smtClean="0"/>
              <a:t>Other Explorers Sail to the Americas</a:t>
            </a:r>
            <a:endParaRPr lang="en-US" sz="320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65100" y="2057400"/>
            <a:ext cx="11518900" cy="4422578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ct val="0"/>
              </a:spcAft>
            </a:pPr>
            <a:r>
              <a:rPr lang="en-US" sz="2800" b="0" dirty="0">
                <a:solidFill>
                  <a:schemeClr val="tx1"/>
                </a:solidFill>
              </a:rPr>
              <a:t>After Columbus’s voyages, other explorers sailed to the Americas</a:t>
            </a:r>
            <a:r>
              <a:rPr lang="en-US" sz="2800" b="0" dirty="0" smtClean="0">
                <a:solidFill>
                  <a:schemeClr val="tx1"/>
                </a:solidFill>
              </a:rPr>
              <a:t>.</a:t>
            </a:r>
            <a:endParaRPr lang="en-US" sz="2800" dirty="0" smtClean="0">
              <a:solidFill>
                <a:schemeClr val="tx1"/>
              </a:solidFill>
              <a:latin typeface="Calibri" charset="0"/>
            </a:endParaRPr>
          </a:p>
          <a:p>
            <a:pPr marL="0" indent="0">
              <a:spcBef>
                <a:spcPts val="1200"/>
              </a:spcBef>
              <a:spcAft>
                <a:spcPct val="0"/>
              </a:spcAft>
            </a:pPr>
            <a:r>
              <a:rPr lang="en-US" sz="2800" u="sng" dirty="0" smtClean="0">
                <a:solidFill>
                  <a:schemeClr val="tx1"/>
                </a:solidFill>
                <a:latin typeface="Calibri" charset="0"/>
              </a:rPr>
              <a:t>Vespucci</a:t>
            </a:r>
            <a:endParaRPr lang="en-US" sz="2800" u="sng" dirty="0">
              <a:solidFill>
                <a:schemeClr val="tx1"/>
              </a:solidFill>
              <a:latin typeface="Calibri" charset="0"/>
            </a:endParaRPr>
          </a:p>
          <a:p>
            <a:pPr marL="547688" lvl="1" indent="-136525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America was named for </a:t>
            </a:r>
            <a:r>
              <a:rPr lang="en-US" sz="2400" dirty="0" err="1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Amerigo</a:t>
            </a:r>
            <a:r>
              <a:rPr lang="en-US" sz="24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Vespucci, who sailed to South America in 1501</a:t>
            </a:r>
            <a:r>
              <a:rPr lang="en-US" sz="24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.</a:t>
            </a:r>
            <a:endParaRPr lang="en-US" sz="2400" dirty="0">
              <a:latin typeface="Calibri" charset="0"/>
            </a:endParaRPr>
          </a:p>
          <a:p>
            <a:pPr marL="0" indent="0">
              <a:spcBef>
                <a:spcPts val="1200"/>
              </a:spcBef>
              <a:spcAft>
                <a:spcPct val="0"/>
              </a:spcAft>
            </a:pPr>
            <a:r>
              <a:rPr lang="en-US" sz="2800" u="sng" dirty="0" smtClean="0">
                <a:solidFill>
                  <a:schemeClr val="tx1"/>
                </a:solidFill>
                <a:latin typeface="Calibri" charset="0"/>
              </a:rPr>
              <a:t>Balboa</a:t>
            </a:r>
            <a:endParaRPr lang="en-US" sz="2800" u="sng" dirty="0">
              <a:solidFill>
                <a:schemeClr val="tx1"/>
              </a:solidFill>
              <a:latin typeface="Calibri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 dirty="0">
                <a:solidFill>
                  <a:srgbClr val="0D0D0D"/>
                </a:solidFill>
                <a:ea typeface="ＭＳ Ｐゴシック" charset="0"/>
                <a:cs typeface="Verdana" charset="0"/>
              </a:rPr>
              <a:t>Vasco </a:t>
            </a:r>
            <a:r>
              <a:rPr lang="en-US" sz="2400" dirty="0" err="1">
                <a:solidFill>
                  <a:srgbClr val="0D0D0D"/>
                </a:solidFill>
                <a:ea typeface="ＭＳ Ｐゴシック" charset="0"/>
                <a:cs typeface="Verdana" charset="0"/>
              </a:rPr>
              <a:t>Núñez</a:t>
            </a:r>
            <a:r>
              <a:rPr lang="en-US" sz="2400" dirty="0">
                <a:solidFill>
                  <a:srgbClr val="0D0D0D"/>
                </a:solidFill>
                <a:ea typeface="ＭＳ Ｐゴシック" charset="0"/>
                <a:cs typeface="Verdana" charset="0"/>
              </a:rPr>
              <a:t> de Balboa crossed Central America to discover the Pacific Ocean.</a:t>
            </a:r>
          </a:p>
          <a:p>
            <a:pPr marL="0" indent="0">
              <a:spcBef>
                <a:spcPts val="1200"/>
              </a:spcBef>
              <a:spcAft>
                <a:spcPct val="0"/>
              </a:spcAft>
            </a:pPr>
            <a:r>
              <a:rPr lang="en-US" sz="2800" dirty="0" smtClean="0">
                <a:solidFill>
                  <a:schemeClr val="tx1"/>
                </a:solidFill>
                <a:latin typeface="Calibri" charset="0"/>
              </a:rPr>
              <a:t>Magellan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 b="1" u="sng" dirty="0">
                <a:solidFill>
                  <a:srgbClr val="DC5924"/>
                </a:solidFill>
              </a:rPr>
              <a:t>Ferdinand Magellan</a:t>
            </a:r>
            <a:r>
              <a:rPr lang="en-US" sz="2400" u="sng" dirty="0">
                <a:solidFill>
                  <a:srgbClr val="0D0D0D"/>
                </a:solidFill>
                <a:ea typeface="ＭＳ Ｐゴシック" charset="0"/>
                <a:cs typeface="Verdana" charset="0"/>
              </a:rPr>
              <a:t> </a:t>
            </a:r>
            <a:r>
              <a:rPr lang="en-US" sz="2400" dirty="0">
                <a:solidFill>
                  <a:srgbClr val="0D0D0D"/>
                </a:solidFill>
                <a:ea typeface="ＭＳ Ｐゴシック" charset="0"/>
                <a:cs typeface="Verdana" charset="0"/>
              </a:rPr>
              <a:t>headed an expedition in 1519 that eventually </a:t>
            </a:r>
            <a:r>
              <a:rPr lang="en-US" sz="2400" b="1" u="sng" dirty="0">
                <a:solidFill>
                  <a:srgbClr val="DC5924"/>
                </a:solidFill>
              </a:rPr>
              <a:t>circumnavigated</a:t>
            </a:r>
            <a:r>
              <a:rPr lang="en-US" sz="2400" b="1" dirty="0">
                <a:solidFill>
                  <a:srgbClr val="DC5924"/>
                </a:solidFill>
              </a:rPr>
              <a:t>,</a:t>
            </a:r>
            <a:r>
              <a:rPr lang="en-US" sz="2400" dirty="0">
                <a:solidFill>
                  <a:srgbClr val="0D0D0D"/>
                </a:solidFill>
                <a:ea typeface="ＭＳ Ｐゴシック" charset="0"/>
                <a:cs typeface="Verdana" charset="0"/>
              </a:rPr>
              <a:t> or sailed around, the world.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20200" y="6172201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833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8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28600" y="1410275"/>
            <a:ext cx="11531600" cy="5158095"/>
          </a:xfrm>
        </p:spPr>
        <p:txBody>
          <a:bodyPr/>
          <a:lstStyle/>
          <a:p>
            <a:pPr algn="ctr"/>
            <a:r>
              <a:rPr lang="en-US" sz="3600" dirty="0" smtClean="0"/>
              <a:t>The Columbian Exchange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Explorers </a:t>
            </a:r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brought</a:t>
            </a: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 plants, animals, and diseases to the </a:t>
            </a:r>
            <a:r>
              <a:rPr lang="ja-JP" altLang="en-US" sz="28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“</a:t>
            </a: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New World</a:t>
            </a:r>
            <a:r>
              <a:rPr lang="ja-JP" altLang="en-US" sz="28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”</a:t>
            </a: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 of the Americas and brought back plants and animals to the </a:t>
            </a:r>
            <a:r>
              <a:rPr lang="ja-JP" altLang="en-US" sz="28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“</a:t>
            </a: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Old World</a:t>
            </a:r>
            <a:r>
              <a:rPr lang="ja-JP" altLang="en-US" sz="28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”</a:t>
            </a: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—Europe, Asia, and Africa.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The </a:t>
            </a:r>
            <a:r>
              <a:rPr lang="en-US" sz="2800" b="1" u="sng" dirty="0">
                <a:solidFill>
                  <a:srgbClr val="E46C0A"/>
                </a:solidFill>
                <a:ea typeface="ＭＳ Ｐゴシック" charset="0"/>
                <a:cs typeface="Verdana" charset="0"/>
              </a:rPr>
              <a:t>Columbian Exchange </a:t>
            </a: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is the name given to this transfer of plants, animals, and diseases between Europe and the Americas.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Explorers brought horses, cattle, pigs, and grains such as barley and wheat to the Americas.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Europeans took back such American plants as corn, tomatoes, tobacco, and cocoa.</a:t>
            </a:r>
          </a:p>
          <a:p>
            <a:pPr lvl="1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07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columbian exch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6" y="7927"/>
            <a:ext cx="11484864" cy="685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204038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15</TotalTime>
  <Words>584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Century Schoolbook</vt:lpstr>
      <vt:lpstr>Corbel</vt:lpstr>
      <vt:lpstr>Lucida Grande</vt:lpstr>
      <vt:lpstr>Verdana</vt:lpstr>
      <vt:lpstr>Feathered</vt:lpstr>
      <vt:lpstr>Unit 1: Lesson 2: Europeans Reach America</vt:lpstr>
      <vt:lpstr>PowerPoint Presentation</vt:lpstr>
      <vt:lpstr>Lesson 2 </vt:lpstr>
      <vt:lpstr>Lesson 2</vt:lpstr>
      <vt:lpstr>Lesson 2</vt:lpstr>
      <vt:lpstr>PowerPoint Presentation</vt:lpstr>
      <vt:lpstr>Lesson 2 </vt:lpstr>
      <vt:lpstr>Lesson 2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Sailing to The Americas</dc:title>
  <dc:creator>Lawson, Megan L.</dc:creator>
  <cp:lastModifiedBy>Lawson, Megan L.</cp:lastModifiedBy>
  <cp:revision>3</cp:revision>
  <dcterms:created xsi:type="dcterms:W3CDTF">2017-09-06T11:36:06Z</dcterms:created>
  <dcterms:modified xsi:type="dcterms:W3CDTF">2017-09-07T12:19:32Z</dcterms:modified>
</cp:coreProperties>
</file>