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19C30-47F7-4BBF-B565-AF393F934B2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D449B-B06B-4494-AA6F-30B8617F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9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63040" y="1261872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2336" y="1344168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752600"/>
            <a:ext cx="85344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9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esson_Content_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43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743200"/>
            <a:ext cx="3886200" cy="3429000"/>
          </a:xfrm>
        </p:spPr>
        <p:txBody>
          <a:bodyPr/>
          <a:lstStyle>
            <a:lvl1pPr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640080" indent="-457200"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137160">
              <a:buFont typeface="Lucida Grande"/>
              <a:buChar char="-"/>
              <a:def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0" indent="0" algn="l" defTabSz="457200" rtl="0" eaLnBrk="1" latinLnBrk="0" hangingPunct="1">
              <a:spcBef>
                <a:spcPts val="1800"/>
              </a:spcBef>
              <a:spcAft>
                <a:spcPts val="0"/>
              </a:spcAft>
              <a:buFont typeface="Arial"/>
              <a:buNone/>
            </a:pPr>
            <a:r>
              <a:rPr lang="en-US" dirty="0" smtClean="0"/>
              <a:t>Head</a:t>
            </a:r>
          </a:p>
          <a:p>
            <a:pPr marL="320040" lvl="1" indent="-137160" algn="l" defTabSz="457200" rtl="0" eaLnBrk="1" latinLnBrk="0" hangingPunct="1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08494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00528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08296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esson_continued_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1905000"/>
            <a:ext cx="80772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052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528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61722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3246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455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19050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572000" y="20238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2813210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3203448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91359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58FEEE-E448-4F86-99B3-46EE65A5FB7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2B7QzAR6XI" TargetMode="Externa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jq22Ks2_Sk" TargetMode="External"/><Relationship Id="rId2" Type="http://schemas.openxmlformats.org/officeDocument/2006/relationships/hyperlink" Target="https://www.youtube.com/watch?v=7ALyq3seK2g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BvA0J_2ZpIQ" TargetMode="Externa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7.jpeg"/><Relationship Id="rId4" Type="http://schemas.openxmlformats.org/officeDocument/2006/relationships/hyperlink" Target="http://www.youtube.com/watch?v=qCXUbQ4JjX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5c-aOnzB92I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Spiral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4572000" cy="5029200"/>
          </a:xfrm>
        </p:spPr>
        <p:txBody>
          <a:bodyPr/>
          <a:lstStyle/>
          <a:p>
            <a:r>
              <a:rPr lang="en-US" dirty="0" smtClean="0"/>
              <a:t>What were women’s role in the war?</a:t>
            </a:r>
          </a:p>
          <a:p>
            <a:r>
              <a:rPr lang="en-US" dirty="0" smtClean="0"/>
              <a:t>Who created the Red Cross?</a:t>
            </a:r>
            <a:endParaRPr lang="en-US" dirty="0"/>
          </a:p>
        </p:txBody>
      </p:sp>
      <p:pic>
        <p:nvPicPr>
          <p:cNvPr id="1026" name="Picture 2" descr="https://encrypted-tbn3.gstatic.com/images?q=tbn:ANd9GcR7mcoec-kWgeH74EvsJ8fU-4ZMU3WzReI3rCJEPSbVDMd2-Ooq4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23" y="27432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08007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674434" y="336878"/>
            <a:ext cx="5730240" cy="396240"/>
          </a:xfrm>
        </p:spPr>
        <p:txBody>
          <a:bodyPr/>
          <a:lstStyle/>
          <a:p>
            <a:r>
              <a:rPr lang="en-US" dirty="0" smtClean="0"/>
              <a:t>The South Surrenders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110752" y="2514600"/>
            <a:ext cx="5652247" cy="4191000"/>
          </a:xfrm>
        </p:spPr>
        <p:txBody>
          <a:bodyPr/>
          <a:lstStyle/>
          <a:p>
            <a:pPr lvl="1"/>
            <a:r>
              <a:rPr lang="en-US" sz="2000" dirty="0"/>
              <a:t>Grant broke through Confederate defenses at Petersburg, Virginia, and Lee retreated to Richmond on April 2, </a:t>
            </a:r>
            <a:r>
              <a:rPr lang="en-US" sz="2000" dirty="0" smtClean="0"/>
              <a:t>1865</a:t>
            </a:r>
            <a:endParaRPr lang="en-US" sz="2000" dirty="0"/>
          </a:p>
          <a:p>
            <a:pPr lvl="1"/>
            <a:r>
              <a:rPr lang="en-US" sz="2000" dirty="0" smtClean="0"/>
              <a:t>Confederates retreat to Richmond, the capital, and set it on fire before Grant could take control: known as “Burning of Richmond”</a:t>
            </a:r>
            <a:endParaRPr lang="en-US" sz="2000" dirty="0" smtClean="0"/>
          </a:p>
          <a:p>
            <a:r>
              <a:rPr lang="en-US" sz="2400" dirty="0" smtClean="0"/>
              <a:t>Fighting Ends</a:t>
            </a:r>
            <a:endParaRPr lang="en-US" sz="2400" dirty="0"/>
          </a:p>
          <a:p>
            <a:pPr lvl="1"/>
            <a:r>
              <a:rPr lang="en-US" sz="2000" dirty="0"/>
              <a:t>Grant surrounded Lee’s army. </a:t>
            </a:r>
          </a:p>
          <a:p>
            <a:pPr lvl="1"/>
            <a:r>
              <a:rPr lang="en-US" sz="2000" dirty="0"/>
              <a:t>Lee surrendered to Grant at the small town of </a:t>
            </a:r>
            <a:r>
              <a:rPr lang="en-US" sz="2000" b="1" dirty="0">
                <a:solidFill>
                  <a:srgbClr val="DC5924"/>
                </a:solidFill>
              </a:rPr>
              <a:t>Appomattox Courthouse, </a:t>
            </a:r>
            <a:r>
              <a:rPr lang="en-US" sz="2000" dirty="0"/>
              <a:t>Virginia, on April 9, 1865.</a:t>
            </a:r>
          </a:p>
          <a:p>
            <a:pPr lvl="1"/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48115" y="1581821"/>
            <a:ext cx="8534400" cy="762000"/>
          </a:xfrm>
        </p:spPr>
        <p:txBody>
          <a:bodyPr/>
          <a:lstStyle/>
          <a:p>
            <a:r>
              <a:rPr lang="en-US" sz="2400" dirty="0" smtClean="0"/>
              <a:t>Main Idea </a:t>
            </a:r>
            <a:r>
              <a:rPr lang="en-US" sz="2400" dirty="0" smtClean="0"/>
              <a:t>4: Union </a:t>
            </a:r>
            <a:r>
              <a:rPr lang="en-US" sz="2400" dirty="0"/>
              <a:t>troops forced the South to surrender in 1865, ending the Civil War.</a:t>
            </a:r>
          </a:p>
        </p:txBody>
      </p:sp>
      <p:pic>
        <p:nvPicPr>
          <p:cNvPr id="10" name="Picture 2" descr="http://img.groundspeak.com/cache/b2740704-c239-433d-a0ce-34c9c8e588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667000"/>
            <a:ext cx="2958353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356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0" y="1905000"/>
            <a:ext cx="8763000" cy="4648200"/>
          </a:xfrm>
        </p:spPr>
        <p:txBody>
          <a:bodyPr/>
          <a:lstStyle/>
          <a:p>
            <a:r>
              <a:rPr lang="en-US" sz="2800" dirty="0" smtClean="0"/>
              <a:t>Effects of the War</a:t>
            </a:r>
          </a:p>
          <a:p>
            <a:pPr lvl="1"/>
            <a:r>
              <a:rPr lang="en-US" sz="2400" dirty="0"/>
              <a:t>Civil War had deep and long lasting </a:t>
            </a:r>
            <a:r>
              <a:rPr lang="en-US" sz="2400" dirty="0" smtClean="0"/>
              <a:t>effects.</a:t>
            </a:r>
          </a:p>
          <a:p>
            <a:pPr lvl="2"/>
            <a:r>
              <a:rPr lang="en-US" sz="2400" dirty="0" smtClean="0"/>
              <a:t>Almost </a:t>
            </a:r>
            <a:r>
              <a:rPr lang="en-US" sz="2400" dirty="0"/>
              <a:t>620,000 Americans </a:t>
            </a:r>
            <a:r>
              <a:rPr lang="en-US" sz="2400" dirty="0" smtClean="0"/>
              <a:t>killed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dirty="0"/>
              <a:t>South’s defeat ended </a:t>
            </a:r>
            <a:r>
              <a:rPr lang="en-US" sz="2400" dirty="0" smtClean="0"/>
              <a:t>slavery.</a:t>
            </a:r>
          </a:p>
          <a:p>
            <a:pPr lvl="2"/>
            <a:r>
              <a:rPr lang="en-US" sz="2400" dirty="0" smtClean="0"/>
              <a:t>Majority </a:t>
            </a:r>
            <a:r>
              <a:rPr lang="en-US" sz="2400" dirty="0"/>
              <a:t>of former slaves had no homes or </a:t>
            </a:r>
            <a:r>
              <a:rPr lang="en-US" sz="2400" dirty="0" smtClean="0"/>
              <a:t>jobs.</a:t>
            </a:r>
          </a:p>
          <a:p>
            <a:pPr lvl="2"/>
            <a:r>
              <a:rPr lang="en-US" sz="2400" dirty="0" smtClean="0"/>
              <a:t>Southern </a:t>
            </a:r>
            <a:r>
              <a:rPr lang="en-US" sz="2400" dirty="0"/>
              <a:t>economy was in </a:t>
            </a:r>
            <a:r>
              <a:rPr lang="en-US" sz="2400" dirty="0" smtClean="0"/>
              <a:t>ruins.</a:t>
            </a:r>
          </a:p>
          <a:p>
            <a:pPr lvl="2"/>
            <a:r>
              <a:rPr lang="en-US" sz="2400" dirty="0" smtClean="0"/>
              <a:t>Tremendous </a:t>
            </a:r>
            <a:r>
              <a:rPr lang="en-US" sz="2400" dirty="0"/>
              <a:t>amount of hostility </a:t>
            </a:r>
            <a:r>
              <a:rPr lang="en-US" sz="2400" dirty="0" smtClean="0"/>
              <a:t>remained.</a:t>
            </a:r>
          </a:p>
          <a:p>
            <a:pPr lvl="2"/>
            <a:r>
              <a:rPr lang="en-US" sz="2400" dirty="0" smtClean="0"/>
              <a:t>Many </a:t>
            </a:r>
            <a:r>
              <a:rPr lang="en-US" sz="2400" dirty="0"/>
              <a:t>questioned how the United States could be united again</a:t>
            </a:r>
            <a:r>
              <a:rPr lang="en-US" sz="2400" dirty="0" smtClean="0"/>
              <a:t>.</a:t>
            </a:r>
          </a:p>
          <a:p>
            <a:pPr lvl="2"/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www.youtube.com/watch?v=D2B7QzAR6XI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196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2587752" cy="4495800"/>
          </a:xfrm>
        </p:spPr>
        <p:txBody>
          <a:bodyPr/>
          <a:lstStyle/>
          <a:p>
            <a:r>
              <a:rPr lang="en-US" dirty="0" smtClean="0"/>
              <a:t>What were the results of the Civil War?</a:t>
            </a:r>
            <a:endParaRPr lang="en-US" dirty="0"/>
          </a:p>
        </p:txBody>
      </p:sp>
      <p:sp>
        <p:nvSpPr>
          <p:cNvPr id="4" name="AutoShape 2" descr="data:image/jpeg;base64,/9j/4AAQSkZJRgABAQAAAQABAAD/2wCEAAkGBxQTEhUUExQWFhUXGBwXGRQYGBUXFxgdGhgXGhwaFx4aHCggHR0lHBoYITEhJSksLi4uFyAzODMsNygtLisBCgoKDg0OGxAQGywkHyQsLC8sLCwsLCwsLDAsLCwsLCwsLCwsLCwsLCwsLCwsLCwsLCwsLCwsLCwsLCwsLCwsLP/AABEIAN0A5AMBIgACEQEDEQH/xAAcAAABBQEBAQAAAAAAAAAAAAAGAgMEBQcBAAj/xABAEAACAQIEBAQDBgUCBAcBAAABAhEAAwQSITEFBkFREyJhcTKBkQcUQlKhsSNiwdHwcuEVQ4KSJDNTorLC8TT/xAAbAQACAwEBAQAAAAAAAAAAAAADBAECBQAGB//EACsRAAICAQQBBAEDBQEAAAAAAAABAgMRBBIhMUEFEyJRYXGBsRQjMpGh4f/aAAwDAQACEQMRAD8APXuz1pu5cNQ8TfyttS0xHzoiQpuzwRbrsWp1XjSa9iCIkUzbskRJq3ZR8Eg3Kh8Sxq2Ue5cMIqyT21/vA+dWOBwLXW0EKN2j9u59Klcz8vrewGIw6DzPbMHcll8yz31AHzqm9ReGGjW5mFcyc8X8RKWybNrbKp8zD+Y7/IVF5NwuEuX/APxt42rKDORDEPGmSQZWZGwJ32qgdSNCCCDBB3BG4NcUCdTA6nXQd9KedaaDRil0T+Pi0L9wYYsbIYhGLZiwH4pgb7xFV2c9zR1zVyAuCwi32xaO5YL4aqdS3mAUkysLJOYCgRqpGMJRzEsWvK/CmxeJtWA6rnYSWbLoNSF7tEwKs+f+Vv8Ah15bXjeJnBceUqVXNCzJgnQzG0etDeDxT2nS5bYq6MGVhuCpkH6il4/iF29Bu3HuETBdi0SZMTsJ6ChOL3ZzwTkYzUWclck3OIJedL1tPCGisTJYiVzaeVDB83ptQgBVpwvj2Iw4IsXnthjmYLoGIBHm7iCdDprVvbz0QQLqwSJmCRIMgweh6j1qw5cwNu/ibVm47It1hbDqochmOVdCdRmImqw0vD3mRgyMVZTIZSQQe4I2NFlFJY8kchl9pfLNnAX0t2bhbNbVmtlSCumXNmmDnZWMbjXpFUfCQVUt3/pTGGDXr1lbzsFYqPEuMQFt5jJBb8I857TNWzooJCTkBOWd8s6T6xWdrZ7alDyzb9Dp3Xuf0eF2veJXCK9WPwewzL7H8NjHtnMjMpHVSQf81q+wPPWLtkS4uDs4En0kQaGq7lqU8ALdNXb/AJRTNO4b9oth4W/Za3O5H8RPnEH9KK8DjbN8TYuqQOikbe24+YrE+GcLu32y2bbOesDQerHYD3q2dcLgCHvYgXr67YfDP8J6i7cHwgEaga/rTFPuSfxRgeoaHR1L/LD+uzXXst01+g/emrtwrvA9Tt9dqxg/abjTdLqbaJsLWUsserE5ifUEe1GPJ/2knF30w96yVe4YDWznSQC0sG1Agbia0HRdCO5nm2ot8BqMRpM161e703j8q+VBv0EQKhWLhmoh8lkXs+LwXa3BXqho2ldqMI7eyrv3WTy3gGUaC8BHyuAfCfUaH0pITKZB0+W1WGI6giQf8iqq7hmtmbfnQf8AKmCPW2Z06+U6amNTRFlFXhsmsVIoX5i5lGHJVYe6Z0nRdPxf0FO8ycXNqxmsiSTlL/8ApEjZh0PadD0JrOWkkkmSTJJ3PvS9+pUVtj2bnpPpHv8A92z/ABXg+juDX1uWLTrGVkVtNtQDUysu+yzmQqwwlw+UybRP4TuU9jqR6g961KhQnvWQes0stPa4P9v0Pm37VeDfduI3YHkvfxk7ecnMPk4b6ig41vv23cDF3BDED48OwO26XCqsPkSrfI1gbCtuie+pMRfDHrYdzkXOxY5sozMSQD5o6nLOvao5o8+zLmrD4I3jiUVgAGtRaVruY+VgGjRcu8n96FeZcXbu4q/ctKqWmuN4aqmQZJ8vl6GIJ9TXJy3bUuDirrUWHCm4NItKMQB43geOTdzZhZLZt8kebJvArL6fwODe82S0hdoZsoGsKpZj8gCaFOOezhgVK4ZgLmIuLasoXuNOVBEmBJ302FRZqVwzHNYvW71uM9tgyyJEjaR11o0U8cHE/mnlu9gb3hXhrAZW0hhA1EEkamNe1U6b1N4xxO7ibrXrzZ7jZczQBOVQo0AAGg6CoIFVcZcZICfi197uKs3WwpWwLatasAAA2EJOhG+pYz3NXnEuCL4QxOFfxsMfxgea0fy3RuD6x71Y8hWmxrq9xFCpaGGRVEDIg85Edy2vvVA/MVvA4xv+HrcFkEpdtXXLJegkEZSJUDUAkk/sc+ypWtx8oe0WtnpZ5XT7RCNKFvtVpx3ivD/DGIw2ty5thGBiw2ksTpmXsuxJ7aVScM5qewjlLaeOxOW+dTbB3yJGUGZ16UrDQWSPQS9epiuE3wXi8uYlQGuWxaU7NdZLY99TMfKuvi+H4YS9xsXc6W7UpZn+ZzqR/p7VH5I4Hd4niicQLl20A3i3S5DKSpy5Sdzmg5YiJ+dtzv8AZ/Z4dgWuqbt+41xVFwwiWVzdVU6k6LJkSelM/wBHTXNKTyzIu9Z1NkcLhfgruEcdPELy4S9efCWbhCW7eGAW3mOgW6Dq87STv0oy5k+zSz9ys2rF23aayS73rvlFzMADnI+HULHQDSsd4VxB7F1LqZc6NK5lDAHoYOhI396N8LxrieOsXcNctm+t2AHdVti2ZBDBgACojaDTU69rTi8JGVucnl9gNi8P4bsuZHy6Z0OZG9VMCR61on2KcFuHEtimQ+EltlVyIDM5AlO8LmkjaRTdjhmAwOrkY/E9tVw9s/zROc77z7LWl8s3bhwi3LxGe4C4AAUKn4VUDQAADT1oV+tjL4QGHo7IVq2awmPY0zcIGgGnak2reu0f1pi3d3ZjGhJmNB1M9B6nSmcPjmvH+DonS+Rod58NW+L/AFHy69aGvisGc1ueS1NxRoSo9yK9XbGDQDYMerN5mJ7kmvVX5F9qGrifOnsDw3xGg6IN4/YH+vSh3mvmVcN5VhrpGi9B6vBmOw6+1HXBD/AtEfiRWJ9SoJPzrpXLOEG/o7IwVk1hPr8gl9o2CNq0t+yqgL5LoAGts6DMCIYA9D+Y1muLwaXLVy9aQoLZUOu6SxAlDOYan4W2kwSBW/4mwroyOAysIYHUEHcVlDYS1Yt43Brc1usottcgKcoLZQdzlGVS50lgO9J2RzybPp+shSks4eV+jT+/0Afh+LazdS6vxIwcfIzHzEj519DcPxq3rSXUPldQw+YmvnnHYK5abLcUq2/cEd1I0I9RWj/ZNxqVfDO+q+e2DvlPxKPQHWP5qFTLDwzW9a06tqV0OcfwHXHOGjE4e7Yba5bZPYkGD8jBr5QuoQSrCGBII7EGCPrX12Gr5k+0HCC1xLFoNB4pYD/WFf8A+1bmgk8uJ5CQPWrTMQqgsx2VQST7AVO4ty/iMOlp71tkW6udZBBiSIaR5TpMHoRUbh+MezdS6hKsjBgQSDoQdCNp2+dEfO3PN/iIRbgW2iEnIhbKxJ0LAnUhdJ9zpNNyU8rHRUEYo9+zrm48OF3Nba6twpCB7YCwTmbXUkggR6a96BYpvORtI+dCvcVw0cWHE7r371y6w8zuWMKAN+y6DSmsFaXOgecpIzRAMHcgkETGuo6VGt33GoalffHiJ0rv6iKWMHYZoV3lfDYzFYexgJyC2PHvLLAAE+ZpHxmD7ysaTTv2h8p4WzctWsKCt0gB1zZlMwFLTJDk66aV7kPmQYLAXCuVsReuGNvIqqoBuRrvmKr1knvUSxcZs15yz3brFU3JZmEM3rEgAdyO1Zep1kovbB9G16b6arV7tv8Aj/JGuctYi01m7gLrXypAGSA9q51BB/CTOu0TNFHAvs+wtxnbFXWvXm8zhDktqzGTBXUmT7elS+G4EYKwCxHj3t5nyrqIUAGSDuT8piuYd8VfXLhEFmyTDYi4T4jwT5kXfvBIG9VWoslFZ4M/VV1Qtca3lFdzT9mNvIz4JmDKP/JY5g0flYmQT2MjSsqa2QSCCCDBB0IPUH/OlbbZwqWYF7HXHIM5SVie+WCP06VWc18AwmNl7Lql8dQph/W7A+WcDT1FHo1WHiQBx+gGs8FvWLNrE+Ibb3BmtBWIcpp5yRsD0HprR5i+Yr+LtK13ELhsI1sW3tZLV27ecCLmRCDAzaAmO8UE8P4w2GzYTGI1yyCQUkeJZb81hjoOnl+Eip/FeDNaC3EOezcE27wByuDsG08rdwe2k1GpssreXhrwzT0Gmo1GIttS8r7LBOO27C5cFhrdg7G8wFy+3/UwMVCx3GcReEXb1xh2zQPoNKrg1OKpMACSeg1JrKnZOXbPXafRaeuPwiiVwbhvj37VkGM7ZZ7CCSfkAa1fjnE0QeFqWIAWwg/i6R8kWOrfIGhHkjhMk+drN51bw3ywyLoua3mES0kZoOi6byCy1gLeFQKBmuEkl28zN7k6mf6UxRBs8v65qozs2x6j/JEw/DHvHNiYy7rhh/5fobh/5je+munar22gGg/tEdBULBtOrVY2lp7bg83u3DwWvUta9VchTBsVfa4xZyWZjJJ61rv2WcweNY+7uRnsgBf5rYEA/L4fpWPNUzg3E3w95L1s+ZDMdCOqn0IrKrnteT6L6holqKdkVyuj6OYTQNzH9m2Hvv4lotZc/EFMqZOsBtFP6a7UT8A43bxdlbts7/EvVW6qfarJqe75PCThKDcZLlGL8xobDPYxdoG0qg4ch1LqugaHgGASScwg6b1UXMDewvh4qw+a2CGW6v4CfwXR0MGD0M+tbLzHwizirXh3VBjVWyjMhjcf5rWUvgr3CrjF7oezPlQJIZRrDanKJ3WDtp6UlWnyO6X1Cyhbe4+Uady/xrx7Fu7lZSy6rB3G8E7jse1Yl9rlqOJXGClRcVG1G5CKpgnfYTR5y9xlcW/iI+VWC/8AhgRuhJ8hEQSNCp6bE1f46zaxSFMQlvKd1Yzv+qn1BBHemNNf7M8sSsSk8pYPnFLYLDM2USJaCYEiTA1MdhRXzNynawmGtucQbl52MKtshMsKYljKkTJka5gI0mr3D8i4VMUbd27cuKYa0ihVzq0xmcnTZhpE5SZ1FO8c5cw9sZnweItgmZ+8Zs3qZZx21p+zW1b088AlCTMpdqRmqfxPhr2ySywCTGoPXv1jvRHe5ZtW+HJiGDNddQwgkAZmIGkEHbqRv6UnZfHO7Pb4Lxqk+AOFLewygFlYTqCQRPqJ3+VWHB0xDZ7ViT4oyMoAOYTIBkd+1XmG5dxBuIMSAFXTNfa54aQNoBBbpoDUSuinhslVSfSK7g9hsgdSGDMVNsGCsdSTpr23ok/48mGi5ctjxio8G0pkWkjS4x/O2pHaZ60leGrhbb3Bct3TdJRDbELbAEtG+rKRtt11oKxWNd3Lk69+umgk+wFLLbZNvBoyldTpopy7zhfgMeGcVa4TiL10tcAOSzAACzpl0+LU6dp70T4Li7MhOW5aTygsEcgLrJJgAEadDWecvW/Fv20u3rgVt8rNO0jatGbkLDXbZ+NSVlbma4YI7hmgihXWwhJRk/8AgCGnk45I9vj2DsA+JcTN2jxbhiRJC6A+lVWL58sBh4du5HVlyqxM6CCYj0oPxfDBbxDWoJgwI1Onb9OnWrPjnB1Q2gqwSmZ0zSPKAZVo0039qNmvKX2DWnm4uX0E/COMYHH4i2l7BBjcYW2cyrDNmysGQgQCIIOpnQ6QTXntMPhLSXbhYWyBZ8FUzWrgUEqrDQoVAOVwQR61j3B8ZctQVJtlXUi6BIBMxmEfMHvVxieBXTZUrjc2DvEPcZySUuLqQUJl3kmCkTOsCjwcXxJ8A3CUWpRH7/CFugXcGWvWXMAR/EtNv4d0DYxqG2Ip/B4JLKlmZbt9TphkJBE6SHEglevQTvtUTh/H8PhrN2zbslUuLH3ne6XXUZhoHUn8Hwr1JpPDUTFWyMMWN6Cbtl4N24NTntkaMsboIjXQ0tKnGZRXBsQ9QtvUaZyUX5YZcm4S5dY37t8PcKhMqifDUEHT8zd29dJ3oo4taL3cikEgCNdp11rP+SuYxhXCXAAhPxn8J65tJHaix+YLNq9ea7cUKWlY8xYBVgqBuI7V1d23lCGr9PsU/bw39fku7PCT+Jp9BoB8zvSrbKr5MwzgSVnWO8dqDr/PLX76WMPKW3cKbrAF4Okqp0X99Ok1acM4R4OLBEsSrS51Jn319aJG9yYpfonQluWArU6V6kqa9R8CuTHucuAtg8Q1uDkPmtt3Xt7g6fTvVEtfQPOXLy4ywUgC4vmtuRse3sdjWDY3CPauNbuKVdTDKen+3rWXdXtfHR9A9K161FeJP5Lv8/ksuWeYrmDveImqnR7c6OP7joa3HgfGrWLtC7aaQd1MZlPVWHQ185sKteXuO3sJc8S03bMh+FwOjf0PSpqt28Pop6n6WtT84cS/k3/EpI0/2oO5gx6WBbkr/EuqjAiQylspkkHQZj6mKuOF8yWsVY8S2wBA86MYKGNj/frFUd7Gv4T5VMKTLEkKAdiR1PynampNYyeOlXKMnGSwwY45yGRfvXcE4tXEIItD4XPUfyjf6NtE1A4Vzal0+DjlKXFbLnBObTo35x6HXsaIeKcYt4Kwvj3n8a5/EOh8RyVgeQH4VAG5/wBs14jxnC3j5rVzXXxB4YcHfyzM+xq0ISn4IbSNC5lshRaxdlswtAKyiCjIIIjTo24MaM21C32hc0TcsKh8othmVCYBaCACesQdutVnD+OXLAK//wBGFYeYMrxB0hx+FgdJB06Hs3j+W1v2zewTNdMAnDkzdRQDOTrdUDKNIYAaipUOcSI3Y5Q3wnBXMXcXOsJqJ3CyNInr2Jo94TdspbfC3gSLQlMwlWSGiTtILEfShz7M8eGzWW+NNV7lddPdT+kVccyg5WHU7H5zWdqrJRs2ePBq6aMZwz5BvlLiHgO5A1Z5XvE/Dp61ouMIvYdnKMoYSTLDaJiCN+s1kOCxYt3lJ6H5bjejjiHMFxl/gW2vWVADPqtpWbWDHYRE9wa66qTnuXktGcVHb9Ffx7ALbt2WtiLZzrl18rgyZnqVI+lV2C4cmV77W1ZLUSIHmdtEQepaPlUu3i7+KNuzLMzuSEJB8zEjRtyAvU+vpUPnniotm3g8M/kw5DXHXTxb4Orab5YgfPtTOkolOWM9D2t1Ko0qhJLc+vwgm5d5fW3iLTXcyOyEyIVQzeYjXXSekae1WPNXGfu7C2sZV3aRmI3Py/es1TH3r5a82IY3UMkvcy6aREn3ECpV04zGuUVSSYJ6Adi5khdj61SzSSc/kzKWpSjwgg5UNq9cvXr0OVUhUED4jrqY6dz1qNxngl3GXvFD27KAwMx19TA3+VOWeUHw4jx2zCCyiIb29OmtXljhLLblLrAD4g2Un5aVdQUZbsisr247VwDVjklzmVcShMwQyMFbtrMxPppUW3wbEKPDvW2cWj5UUlkIY5ifKcxWe0ba9qOVwZCFgTcPWTmJ2JjYfKof3I3WzLcZGEgQzAr1gA/sRFWcm0RTbslmSyvorcHhcHib9lmtrZu2yoNljOHvKNCkNrbcjYbEgVbcz8CsWMJeOBw4t4kMrzLG6ihgW8EmSBppl6Tr0pg44BhbxtpLgOgvZRr6N+IH2NWuO4MHtBSTiLJ+FS+XEW528C7sR/I+/erV3STSk+A90KbXuq+L+n1+zAbC8ZtY2BfKWcVEeKYWzfjrcP8Ay7n83wtpMVGxGHa2xRlKsN1IgipN37PrjXYtX7bWc+Uu+ZHt6/DdWNHE7SJ6U5xGw2FvthcVmNif4GLcMSqgSsEbodmXXLrEUW/Tws+VTHfT/VZ0NVX9eM9oRwAxisOR/wCtb/8AmtbXjHXxFEQRm1+WnyrGOG2GtYuwHEHxbZBGxBYQynqCNQa2vHqMw/N29IP+fWlKE1IJ6/KM3GUfo6h0r1IQ6V2tBnl0ExWhPnnk9MbbzIAt9R5X/N/I3pPXpRNg8Yl1FuW2DIwkMOxp0il2k1yPVWzpmpR4aPmTG4R7TtbuKVdTDKen+d6ZFb3zlynaxtuTCXVHkux+jDqv+CsO4xgXw11rV4Qy7gEHQ7Ee9KvTz3YisnsNJ6vTZVuse1rv/wAJXAcY1q74itBVSQmn8SI8mum0n/pMa1Y8Z+0EeFbFlcrrLPbbzKXJBljpmIMkdNR2igTF41zIGg206ioFy6dv6VqUaNQj/cPMepa2F926voc4ljHuu126xd3MsxM/4Ow2FRHbWuMa4u9FnPxEzsBDwjjLrFkwbcQVIHufqZqus49rV1rlolIYkAEgDXTY9O41qVcxVoKw+Eli2QqSykiID7EA9wDVMT070KEdz5LN/RpvB1TG3A1xGw2JQx95UZczEGFugRnJiJWDrr3p7iZuM1yzix4V9B28t1OlxO8x060E4jj/AIqZGDW4VVBRiBp3XtMbdqJuFc4BkGF4ohu2j8GI18W2CPiBGp9x85pS2resMZpsdb3RAbHCH69wTIkbAj003oi4NzA5t/dz5VMnMpjodDG4OkzT3NXJ7oPvGHf71h2XyuolkUbSBuAOo2nUCg4KygNqB0bWJ7A0R1xnHB1eocLFP8mo4S99xwZxME4rEg2sIgUlguge4AAdddO+nerLlL7PEu4EDHWWS74puAhst3IQnleNgYOh1G+hrNON8fv4l0u3H1RVRAnlFsKB8EbEnzaf0ijLkbmbGNhsVZV7j3GKBb9xmKWFIId2dpgjSF3JOg0o8a/bq4f6ldVqJai1zl56F8a4EPvrWEsjD4dQEgAHxFXzBt5Ysc+pJ0WjLA4NLC2xaBCEHQRI03k6me9VWBss1hWa++JZruTxXHQMVOQbhZk94arS+5W9aXXT9oaf6UlY9zB8rhneI6wQSfQ9fSSJ9aiW8SofwnESJBO0dqnqM2YEjQ/LsKrrt23s+jMSqE9Cuv6wfpVMED9i1laNRuRudP8AP2pqzcKsToVj50rD4oXEDZh5CVYb+/8AWpjW0XXSTH+k/PpUHFfxO1au22WN5GYaEHpHWdJ9wKHuVOMOtx7TyGR4beGH5iOneKI7tjKWB1nU+0bg9tqBOa8C4uhrJOZ1IbpOXWSe+uv9qullYJi8BrxrjmFbzeOtq4vlzAZ8w18rCQHWJ0Oo6RQVx7Fvi7f8K64jQ4bMSjwZzWydz/K2umlE/BeWMI1tUNoMSPPcaS2o0IP9qqOYuVVwlq29ssUJIbMdQ24PpoD9BURn7byh/T1x1ElVP9ig5b4+iZLOMDG0jApcE+LYIMwPzW5GqdDqK3nGoZttOZTpqNfMJGse29YXc4S+JXS2xbUC8BoeuV+jEd5n3rXcHjM2DstIz27aBhmDaoFkEjeYJ+dHsnCWJR7Fr6p1N1zecBDb2rlNK1eoxmbjNuROcGwdzJcJNhjqNT4Z/Mvp3HzrarN9XQOhDKwkEagg7EV8yk61d4Dna/hMPcsq0q4ypJM2ydynbSdOh1pDTzcmoM9r636dHa9RDhrv8hh9o/2kCybmGwmt0eV78+W0eoQdXHroPWsTxN8uxLuWYmS0EkneSZ/Wk3bpYzGp1JJJ3669aaZvWtuMYQXB4/tis++pNR2Om9OAA96adara3glI4RU3glhbmIso0hWuIpiJ1YCB+1QqncDsl8RZUbm4uvbzDWlW8Fy5+0N18dVCqrDMWyiJzOSJ9QKFpq/5+cHiOJjYXCv/AGgDT5g0P5Z2qYvCOFA6UUYriVvECWw4tyAFKkwD1YSNPQehqHbsfdbbG/YDXLq/w1uA+TXVz67ADprNRbTl1bMY65vX5aVVtSwy3MVgt+V+KY2x4iYYm4iA3biDVQAQC47HYabzqDWj8mcZGMtZQqhVb+JbNtTbUHUmIiS2vWfSss5Q4ncw+JW6q5lAIuqdFKNE5jsO49RWm8Q5mW3bXwAiW3GYQuWfXy+ulJaqTj0hvTVe4+CVxvkvAXWLIrWi0ZksxleDI0ynIZ6r9KCuZeJG3OGsp4KoYZQCtu3tqRuzH8zansKsuH80+YgmWJEEad5j2q2xnC24kq3FTVNBdMBWjoerAdDrH6UCq2zO2zoalRXCSWcfkq+S0u/d3yaIr+UlspJyyzPOgmR10FXZx4dlz+V0OnmVh65WUnQjoab5T4ZdsJeF5CreKygbqyhUgjoQdadv8Wt/CyJ4kkBWUDMInRopjyIX7N72dEzhk5HBIkg5e0evbX6VQcflbXib5MQpPsQBr9atrOLGYK1tlBOUMozKJ2JjoajcUw48DEWmbzNbzIdg0BiCPmo+lSgRX8v4xc15SYDXSAJ6Prp7f1q6tYtbiNbuaGYBmJIkQOx9PegDAY0LfedFDHWesRJ+lGGHxKMgUuBc3hhoZqXEgiY3COjA27xAHRtR7abj61Ev424wv+IoEWWMgyjRlAPcGNKtRikAZbgyjTzGSF9J6A+uhnptVXj7arh7pQ6Xbi2tJjcFiPqduxqCYrkIuXsQvi3LUwUYr7qwDr/7T+lF+HsIYFxQw31AaD3jv2rPMQ3hY/NsHt2jPfQqf/r9a0HDXvJm7if0JqjXyCOTSyiR4yHZQomcsAfMx/sar/8AhCkzrGogQAR696dwi1Y21pzYkIe9KY7ataV6nFavVOWWwj55Ya1C4xZzICOn7Vo/NPLActdsDzbtbGx03T17igdlisXTamM8TgfR24a2iUPv/gJl68CauMbwvNqmh7dDVQ8rIIg1vVahWLs8TrNBbpZYkuPDEZveu5x1Py/vSWaas7uIZbWHKHLKvMRqRcIk+sEfQUVS8CfRW5D01HprFEn2dWEfHWg8RqROwMGDuNjG9Ut3HXGnM7HSImJ+nSncC5Q50bK49JHQ/wBB9amVOeYkKX2M8XuG5fvMDOa47SNtWb9KveQxaF4s5GYZQpO+szHbQb766UNXRB6j/N6I+Rb93xLip4LWzbLXbd8BrbBdjG+YE7j56UnfHNbi3gPTLbNPGQs50tviLWSzh3dS0I6W3OojrETvOsACKp+XeTbxLfeMLeZljJZPkQnXzXW/KOwMmCI6jR7bqLdm/ftLZc2wMis+UWydFg9YIIgbkihPmnna5iAbGDEIJlpCkjtJIj2GpjfoFaY+1DZH/Yaxu2eWgU4sossysEABJyJokyRoOvXUzUCyt1UYklVOuUwQo3BM7TOw11pVplssr3/O8aL0HYx1/b3qu4lxJrpMnQmff3o0Yt8d/kvKxR/BN5Ztm9jLNtmgO+Ut2EGfnFfReFQKgRFAVBkU6QoA/wA96+beWr4TFWWOwuL2G+lfQvDnHhQZ0En1HeutWGK7m+yrwlw+JcVyD5g4+LVTmXdt9V6VX8X4YrQ2UMPhMj10IjrB/WpXErztqgCMbmVYE/CpZh66AKfnXVxkgkRroYMwQJ0PWZGvahEFLhrRt9SRA8pnrtH9q5zTxhrdlCyjzh7WVgD5hlIYHUjRjNTcXe2KgGPrJ2H1/YUJc8cSXw7VppO1wMNRp4gfX+aVE9qvFZZBRaGXXRmbRfQ66+lEGHvI6KjjWNP87e1ClrGKwEABs2hHQdB8qt7qgNBgjeddDvI+dS/ojJaX77KnxZ1WQGOuUQZRx1X9qUkfd8Ig8oe/njoAcxj9h86osXjmCEdfhzfm00DevY0UiwB9xWPhQtHsgE/Vh9Kq+C8OSZzLbGfDMdipVvllP9/rRrws5rQG2n9DpQrzFalrC6E6n5BQP60W8JEWwTG0adKHHlomziLFYe2ZPvVraFMooqQlO5M+uOB8W69SlOleqMhylx3DiJa3r1y9R/p7+1CHHuXExE3LcLc69Fb/AFdm6T9a0I28uvT9qbxXDlfzCFb8w6/6h1/esjVemuLdun4f14Zq6P1GdTWf9mCYzCtbYo6lWG4NQ8RhlcQw+fWtY43wtbpNu8sMNFeNfRkP4h6GgLi/ArljVhNvpcG3z7H3oNGpzLa+JfR6ynVU6mGJ45A3E8KZTI1XqfyjufSk420UQW5VslxxmQyplbZ0PaR+9EHEEy4XxQxVywywfwnTQbbayZ3oYtsxIOhywcveI37z1rdqlLHJ43Vqp2v2lhZGM1LtE7DrSsbcD3GYIEDGci/CPQV3B3AlxGIkBgT7AijRnKPKFdqbwa3yTy3Yt2pxNtL11oJDoHyaaKAQdZOvtRv90wllCxw9lRGpW0hgdZhaAbHNdkENn0JzHQz9InSrfF8dzIrW2kEBhBJVlLANIjcdvesGyy6Um5Z5NdUwwtpV8+3L90C6sPaTQWJbU6ZQAupBXzHUGFIFBnOPETCWwqIzKDcVAAJBhYAJyGBqs6em1W3MXG7hjB4dhmuNlfXKwyNKiSQB6+g9aAcRaZWZW+IGD11rR08W4Ld2I6jCm1HobJpzC4c3HVF3YgCdte9N1O4BeRMRbZzChpLdtDBPzim0KtjF221p4bRlP7GQf2rZOWeaFxFtYIzBQGGxEiPMPkIPWh3ivL64lQZyt+C4NRHYxuKFrPCcbhbodbbEg7qcysPWDtQ7K9yKRmn2atxPEZTZEkEXGB26oTMdyV3qA4Zbseb4py6AssiQP5l1YD+ZhTvB+JB8jXFFu9kM22hmGWfMkb769R6b0xicUWulvxTtPm6j5daWw12FTyW/EsEtpGaQYBZV6zMa/Ksw5jOe+BcEhVE5dILQxAHof3oy4xxlLa6tmA1Ymd9gPXWZoK4Rbe/dd8yyWLQTH03jSKtHhZJSyx3Acsq5m1dEgzlcEH2mP6VI4pwfEWvPctNkGhdfMo9yNBr3jQ1fi26D+NZDdpEj5Muo6VY8Cw4zHw711WO1p3zofm06EdDNV9z7LutGeYi+Cch+MuvsRIg/53rR8HaUshP4bSTA2DFifn5BQtz7wI2L1u/bUi0zAkQP4TEjy/6TuPpVtisQ0izbgPcS0VncoM2ePY6xXT5xg6CwWrnxr+kZbSxPqdT/AEHyq94LxBLrXrab2WQE9SWViZ+YqhvFcLhyEOa4TCjYsxjX1CjWqv7MHy3zOvj+JJJmcpVlP/zqK+yt8f7bNUw61JRKZs7VLtL1poUghSivV0LXqqEPMJAry9qWVpudaKcN4jCJcXK6gxt3HselZz9od58JhbiiD4gyWzOsGAxjuAY//K0tjt61i/2v8UY4h7e3hKgG27rM+8Nc+gpW7SVWTU5LlB6rpwTSYF8QxXiWEQRKx1E6DaNKqXtqFGvmPSrDhmNNtTKg2z8QncR8Mbbwdu1I4ZwlrhzEZEOvqR/LO/vR5SUVlkRi5PCIVkMxChc57dfrV9gODKPM/mboo2H96uMHw1QBlA/zqak308FS7mAB2kmf6kVn2atz+MDSr0sa/lIouJ31tJO7HRR+5+VUNri91UKKxCkzvt3jtMD6U9x5L0pcuqVW6C1vbVZ3iofDW/ip5c2sZYmSdBp111puqtRhzyK23Oc+OD1rDXWllVyRqSASffv86jsxJM7+u9aCvEEsllKA5YGVlhlI3gjqSYOu1CXMOMS7czKoUwAY2JrqrnOWHH9yttKhHOSqFcror1MroWNN+zq+buGKE623gezeYfrNFV3CCD3PpWZ8gcZtYa87XWhGSNjuDpt7mtL4dxjDYqRZuqWGpWYPyB1qZcClkXkFObMGuW2xYqVJhhMyRIGmusRTQ46kq1y9cSxdVxmQBmV7bQCQyz5l9taJeY+FM4SBotxXM9hv/Ss3bBuMNdtXFyujC6FMSJOV/wBCtL2LnI5pvlXgh8w3kNwi3fN62NmKNb/9p/emuF3WDAKYPemlwTRMLHqyfprUnh3CLlwoLeUs7ZMpMZTMCSdInrVmljBZMNuD8x3U8rhiO4AYf7+1EoazeAMNaf2IB9YOn7UCY7hGIsOtvEDIY1yOpOmk+U6fpVLjuJuGAtvcAGhOdjP1JpfZlhchzx3jMW7mFvfxZQ5WQ+dexM7CY0PbfSh7D80vZOymFCTAJGWdiQTue9UOH8S5cCoGLN0A8xo/5X5KtgB7jxfVpjyvbGmiuCIPrUuKS5L5S8FXjOLPeHj3XUTCIqiAq7HfruSfQVecn8LuHFWSDFi3bLhpBzfEoCgd82v+k96Ic9jEA2cRaUG22SWUE2XjTfTIRsdiKb4HZujiHhPbCZbTHxZnxVkRljTKNDG4PXvWtYZS6W6PAcYUVNQUxhbcCpVMNicFg5XqWFr1VLinFMMu9SYpsrvRTsDEa18+/apiw+OuAdG19TlRfnAUfU19BsYBrGvtA5OCK+Ke+IBYlIg+a4zKqnWTDRqOnSobIXYI8FwtrwmN0gaqwDTEnMFzQDOxI6a+gq4t4YwLgZbiaDOjBkB7NGx2gGKB3xDawSAYBE6QNAD02qVwbibWbgYGOhBkqw6q46g/770C6hzy8jtF6hxgPsJcA1YgfsI7UO8Za7jVu3LUCzZ3JMZzEyB1MA9v1qHx/iuZVCGEYaiZI1+Ge3r1qgS8yggEgNuJIB9wN6FptK4/LyEv1CfHg9iMQ7xnZmgQMxJgdhNIVoIIMEagjSKSpp7B4gpcDgAldYIkH3rSSWDPyNveYmSxJO5kyfekGuu0knuZrpqFElsSKk4ghkVgADqrRH/Sf3HyqMasOFsGW5aKgm4BlYzKsskR012M9hXPg4gjal4e+UYMrFWBkMpgg9waQlXPK3LlzG3MqAhAfPc0yoP6nsKmfKTINITjD4jhi3j8YtuSACMzWgR9CYJqs4lhlN6xZCkvAR1EsWLeVpHt5tYjL9C5+BKmEGGtfhRlUnWSVIJaO5P1rOBfvDEOwIUW1MBTAJZSmvU6gk+/rSdi3Mvp5JEzhfCVYfd7zZiHJKWzGu2rRO2pUR79KveG8CsLd8SytoFGOVviHlGo1kdtSdKr+DWFt2mRsoa6YzsRHlEwTvqfrIoq4Th7IGUkmCy6bAgb+hMDbbTXWqNsIyp45yz94R2W5kuT4oafLmgyO8EHoegMaGct4pdcMLbqEa3KkAdZ1JrecJgVS2yhwykTpGkLqRrPQaVkvOKqXyi2PEliX7jyBR/05T/3Vaufhk4b6I/LN9ACCQrtu8+aPyij7gWITKVUltJkmWMQD9NKyvABg+2tFHC8cUuCQQH99CdOm9dYjkG/HkyxjBBCDw8SmsXLewJ6yszOuntV9wPiILqjEMcua25iWtmJj5iCB1HtVBw6+7rc8NPGkfCSEUyDux+kCd+lS+QuTwbdq9dvu6rm8OyBlVASNGacz6AdQP1qkeSJdGhpTkUhVpcUYAkLUV6urXq44XXK5FcmrZJGMS0CsN+2PjniXkwyny2hmf1ZgpA+Q/etf5l4qmGsXLz7Isx+Y7BR6kwK+Z+J4pr117r/AB3GLN89f9vlVq05NvwiMYZAmkmlV6KIlkkSSevTYUmJr0zS1FXjHc8EMQVrpXSlEainEQnYUZVZeCrZHyV0R1p+5psI9aYyk1WUNrwiUxJrqOQQRuNa4a9QJdli94JwC7jMQEtpCuc7N+FFnUk/UAdTW6cJ4Jbw1pbVoQq/UnqW7k0EfZDdCX8RYMfCjrBmRGbf2uD9a1ApNLWTbePo5ojKgoA5w4Otm4MQgBVsyMuwDMREehOnpWjFPpQvz9hg2EMsVGcCdOoYazp2PfSo8FY8SA3A37ZdlBkAypIgZogqw6THvpVth+Dm2cyOVPUT5ZPYzA6ifWgzgfGEe6i3stud7uwAgkZtIbtOm+pNTuK8XTOwRywBIBWCh9QZGnyqji0NKLfCCy3xLw0yO+ZyCukZVAG5I0LakaaD9gtx45JBnLoDG5Jnfb/9pAv3LiZZy29jElj7wJj5R71YgZLb2rUFoGZ/xJvKCOrA69gfWgzkl0HrrxywS4oMrwpmNC3Sf9qXYuHQ3DPUA6j5CpuPwMKBHQmaphiHUwG1/N17b9qYhJTjwCmtryavyrzL4hs2QQLjMFCRDMqrJBJMAQCe+nTatT4ZhwiBVAAE6DYSSYHprHyrD/sf4Y1zHeMZK2VJJ7s4ZVHvBY/Kt5trptFV2pMDN84FkVyvRXaIUFivUkGvVJ2BRNJJ0pbComPvBEZzsqljvMAEmI6wK5nGQ/bJxwO4wytIt+d4P4m0VfWF192FZWzVacYxL3r1y66sGuOzkEH8RmNR0ED5VWZSZgHvT6go1YQNPnkZrzdqct2mJMKTAnQE/tTf70LdiOC67G4roU13alrcHcUSmKfkq2eY+lLLMNNhXLjAbmnLV0HRYn1pqON3LKMQLXUyafW2KUUcCYBFI8Vvy/pR04RBttjWMs6Aj2qJVmvmBBkT6GqwkDc0hqordlBa3xhhX9mOM8PiFn+clOvVD/YV9BuulfKdu+VYMrZSDIYEggjqCNjX0N9nvM337C5mI8a2QlwDqejD0Ya+hkVn2Q53ILkI1I2PSsW+0DmQ4jExaJ8K2GtrqQGLAqzn6wPQHvRr9ovMPhWzh0PnuDznbKh7ep29B71j2M0mhqXOA9Va27mLbB6sv5Tl/saXZs5SM0jsw0r3CLxe5Aklug1JI1/vV4lkNI1P+bHsapbNxeA9STRM4bdyrOcswkRCnQARDRI9+9M4QgMQARO2up9SfrSsNbK+QxB69qdvEdQZ7j+tIybyxjKHMfbVrYOmYbig/iOGAEjcb+237/vRImY7SfkYiot/CSe4OnyNGobgwViUjSfsbCfcBEZjdfP3mRE/9MfWtFRqxL7IOIm1iXwzfDd1U9M6An9Vn/trarbU52zPawx5RXprk10CpOR0VyuxXqkklkU3TtMk1PJwlrtcQjsKQwpaCo3MjAsD0rqoOw+lcmlCuyzsHPDHYUnwF/KPoKcNcqcnYEeAvYfQVwWF/KPoKcr1SmzsCPCHYfQVzwx2H0pc16o3M7CEeGOw+le8Mdh9KXXKjLOwJyDsK94Y7Cl1wVJIjwh2H0FeNlewj2FLNcBquDjgtgbAD2EV7IOwrs16uJRzKO1cyDsK7Xa7CI5PV4CuGuiuO5G71xUBZjCjUk7d65avq0xsDExoSN47gHSe4NR8TbNxjbzFfKDmG4kkGJ0mBE9JNR7XDlQsAWgBWykysydY2mdfepILIuNddtSeg+e1Jw19XErttMEfvUW7wzO2Yu3wwFEAAafuYM+gqTh7GUQpO86wf6VxI9Feror1ccf/2Q=="/>
          <p:cNvSpPr>
            <a:spLocks noChangeAspect="1" noChangeArrowheads="1"/>
          </p:cNvSpPr>
          <p:nvPr/>
        </p:nvSpPr>
        <p:spPr bwMode="auto">
          <a:xfrm>
            <a:off x="155575" y="-1546225"/>
            <a:ext cx="333375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images.sodahead.com/polls/000781577/polls_civil_war_soldiers_3204_383511_poll_xlar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114800" cy="398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67127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Civil War:</a:t>
            </a:r>
            <a:br>
              <a:rPr lang="en-US" dirty="0" smtClean="0"/>
            </a:br>
            <a:r>
              <a:rPr lang="en-US" dirty="0" smtClean="0"/>
              <a:t>1861-1865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7-8 </a:t>
            </a:r>
            <a:r>
              <a:rPr lang="en-US" dirty="0" smtClean="0"/>
              <a:t>The Way to Victory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48000" y="381000"/>
            <a:ext cx="4572000" cy="396240"/>
          </a:xfrm>
        </p:spPr>
        <p:txBody>
          <a:bodyPr/>
          <a:lstStyle/>
          <a:p>
            <a:r>
              <a:rPr lang="en-US" dirty="0" smtClean="0"/>
              <a:t>The Tide of War Turns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0" y="1216152"/>
            <a:ext cx="1959864" cy="300546"/>
          </a:xfrm>
        </p:spPr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 smtClean="0"/>
              <a:t>Big idea</a:t>
            </a:r>
          </a:p>
          <a:p>
            <a:pPr lvl="1"/>
            <a:r>
              <a:rPr lang="en-US" sz="1800" dirty="0"/>
              <a:t>Union victories in 1863, 1864, and 1865 ended the Civil War. </a:t>
            </a:r>
          </a:p>
          <a:p>
            <a:r>
              <a:rPr lang="en-US" sz="2000" dirty="0" smtClean="0"/>
              <a:t>Main Ideas</a:t>
            </a:r>
          </a:p>
          <a:p>
            <a:pPr lvl="2"/>
            <a:r>
              <a:rPr lang="en-US" sz="1800" dirty="0"/>
              <a:t>The Union tried to divide the Confederate Army at Fredericksburg, but the attempt failed. </a:t>
            </a:r>
          </a:p>
          <a:p>
            <a:pPr lvl="2"/>
            <a:r>
              <a:rPr lang="en-US" sz="1800" dirty="0"/>
              <a:t>The Battle of Gettysburg in 1863 was a major turning point in the war.</a:t>
            </a:r>
          </a:p>
          <a:p>
            <a:pPr lvl="2"/>
            <a:r>
              <a:rPr lang="en-US" sz="1800" dirty="0"/>
              <a:t>During 1864, Union campaigns in the East and South dealt crippling blows to the Confederacy.</a:t>
            </a:r>
          </a:p>
          <a:p>
            <a:pPr lvl="2"/>
            <a:r>
              <a:rPr lang="en-US" sz="1800" dirty="0"/>
              <a:t>Union troops forced the South to surrender in 1865, ending the Civil War.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8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438400" y="382524"/>
            <a:ext cx="5730240" cy="396240"/>
          </a:xfrm>
        </p:spPr>
        <p:txBody>
          <a:bodyPr/>
          <a:lstStyle/>
          <a:p>
            <a:r>
              <a:rPr lang="en-US" dirty="0" smtClean="0"/>
              <a:t>Fredericksburg and Chancellorsville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01752" y="1544707"/>
            <a:ext cx="8534400" cy="817493"/>
          </a:xfrm>
        </p:spPr>
        <p:txBody>
          <a:bodyPr/>
          <a:lstStyle/>
          <a:p>
            <a:r>
              <a:rPr lang="en-US" dirty="0" smtClean="0"/>
              <a:t>Main Idea </a:t>
            </a:r>
            <a:r>
              <a:rPr lang="en-US" dirty="0" smtClean="0"/>
              <a:t>1: The </a:t>
            </a:r>
            <a:r>
              <a:rPr lang="en-US" dirty="0"/>
              <a:t>Union tried to divide the Confederate Army at Fredericksburg, but the attempt failed.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52400" y="2362200"/>
            <a:ext cx="4267200" cy="3776472"/>
          </a:xfrm>
        </p:spPr>
        <p:txBody>
          <a:bodyPr/>
          <a:lstStyle/>
          <a:p>
            <a:r>
              <a:rPr lang="en-US" sz="1800" dirty="0" smtClean="0"/>
              <a:t>Ambrose Attacks</a:t>
            </a:r>
          </a:p>
          <a:p>
            <a:pPr lvl="1"/>
            <a:r>
              <a:rPr lang="en-US" sz="1600" dirty="0"/>
              <a:t>General Ambrose E. Burnside sent to replace McClellan as leader of Army of the Potomac.</a:t>
            </a:r>
          </a:p>
          <a:p>
            <a:pPr lvl="1"/>
            <a:r>
              <a:rPr lang="en-US" sz="1600" dirty="0"/>
              <a:t>Strategy: attack Richmond by way of Fredericksburg</a:t>
            </a:r>
          </a:p>
          <a:p>
            <a:pPr lvl="1"/>
            <a:r>
              <a:rPr lang="en-US" sz="1600" dirty="0"/>
              <a:t>Burnside caught Lee by surprise but delays left Lee enough time to organize and entrench Confederate forces.</a:t>
            </a:r>
          </a:p>
          <a:p>
            <a:pPr lvl="1"/>
            <a:r>
              <a:rPr lang="en-US" sz="1600" dirty="0"/>
              <a:t>The Union lost the battle and suffered heavy casualties.</a:t>
            </a:r>
          </a:p>
          <a:p>
            <a:pPr marL="182880" lvl="1" indent="0">
              <a:buNone/>
            </a:pPr>
            <a:endParaRPr lang="en-US" sz="1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724400" y="2362200"/>
            <a:ext cx="4267200" cy="3810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Hooker Attacks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1600" dirty="0"/>
              <a:t>General Joseph Hooker sent to replace Ambrose as leader of Army of the Potomac.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1600" dirty="0"/>
              <a:t>Strategy: outflank the Confederate army at Fredericksburg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1600" dirty="0"/>
              <a:t>Hooker instead hesitated and took a defensive position at Chancellorsville where Union forces were overwhelmed by both Lee and Stonewall Jackson.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1600" dirty="0"/>
              <a:t>The Confederates win a major victory.</a:t>
            </a:r>
          </a:p>
          <a:p>
            <a:pPr lvl="1"/>
            <a:endParaRPr lang="en-US" sz="1600" dirty="0"/>
          </a:p>
        </p:txBody>
      </p:sp>
      <p:pic>
        <p:nvPicPr>
          <p:cNvPr id="9" name="Picture 2" descr="http://blueandgraytrail.com/image/stonewalljack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5029200"/>
            <a:ext cx="163068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022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19400" y="339852"/>
            <a:ext cx="5730240" cy="396240"/>
          </a:xfrm>
        </p:spPr>
        <p:txBody>
          <a:bodyPr/>
          <a:lstStyle/>
          <a:p>
            <a:r>
              <a:rPr lang="en-US" dirty="0" smtClean="0"/>
              <a:t>Battle of Gettysburg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038600" y="2384740"/>
            <a:ext cx="4724400" cy="3211388"/>
          </a:xfrm>
        </p:spPr>
        <p:txBody>
          <a:bodyPr/>
          <a:lstStyle/>
          <a:p>
            <a:pPr lvl="1"/>
            <a:r>
              <a:rPr lang="en-US" sz="2400" dirty="0"/>
              <a:t>Largest and bloodiest battle of Civil War</a:t>
            </a:r>
          </a:p>
          <a:p>
            <a:pPr lvl="1"/>
            <a:r>
              <a:rPr lang="en-US" sz="2400" dirty="0"/>
              <a:t>More than 51,000 soldiers were killed, wounded, captured, or went missing in three days.  </a:t>
            </a:r>
          </a:p>
          <a:p>
            <a:pPr lvl="1"/>
            <a:r>
              <a:rPr lang="en-US" sz="2400" dirty="0"/>
              <a:t>It was an important victory for the Union because it stopped Lee’s plan of invading the </a:t>
            </a:r>
            <a:r>
              <a:rPr lang="en-US" sz="2400" dirty="0" smtClean="0"/>
              <a:t>North</a:t>
            </a:r>
          </a:p>
          <a:p>
            <a:pPr lvl="1"/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www.youtube.com/watch?v=7ALyq3seK2g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66700" y="1569719"/>
            <a:ext cx="8534400" cy="762000"/>
          </a:xfrm>
        </p:spPr>
        <p:txBody>
          <a:bodyPr/>
          <a:lstStyle/>
          <a:p>
            <a:r>
              <a:rPr lang="en-US" sz="2000" dirty="0" smtClean="0"/>
              <a:t>Main Idea </a:t>
            </a:r>
            <a:r>
              <a:rPr lang="en-US" sz="2000" dirty="0" smtClean="0"/>
              <a:t>2: </a:t>
            </a:r>
            <a:r>
              <a:rPr lang="en-US" sz="1800" dirty="0" smtClean="0"/>
              <a:t>The </a:t>
            </a:r>
            <a:r>
              <a:rPr lang="en-US" sz="1800" dirty="0"/>
              <a:t>Battle of Gettysburg in 1863 was a major turning point in the war.</a:t>
            </a:r>
          </a:p>
          <a:p>
            <a:pPr lvl="1"/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  <p:pic>
        <p:nvPicPr>
          <p:cNvPr id="9" name="Picture 2" descr="http://www.wpclipart.com/American_History/civil_war/battles/the_dead/Battle_of_Gettysburg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67" y="2842724"/>
            <a:ext cx="3981450" cy="323850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rot="19721603">
            <a:off x="124749" y="4044637"/>
            <a:ext cx="3961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51,000 Deaths!!!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414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6200" y="533400"/>
            <a:ext cx="3048000" cy="5221224"/>
          </a:xfrm>
        </p:spPr>
        <p:txBody>
          <a:bodyPr/>
          <a:lstStyle/>
          <a:p>
            <a:r>
              <a:rPr lang="en-US" sz="2800" dirty="0">
                <a:solidFill>
                  <a:srgbClr val="0076B7"/>
                </a:solidFill>
              </a:rPr>
              <a:t>First </a:t>
            </a:r>
            <a:r>
              <a:rPr lang="en-US" sz="2800" dirty="0" smtClean="0">
                <a:solidFill>
                  <a:srgbClr val="0076B7"/>
                </a:solidFill>
              </a:rPr>
              <a:t>Day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76B7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Lee’s forces were gathered at Gettysburg, Pennsylvania, on July 1, 1863.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Ran into Union forces under General</a:t>
            </a:r>
            <a:r>
              <a:rPr lang="en-US" sz="2400" b="1" dirty="0">
                <a:solidFill>
                  <a:srgbClr val="DC5924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George G. Meade, beginning the </a:t>
            </a:r>
            <a:r>
              <a:rPr lang="en-US" sz="2400" b="1" dirty="0">
                <a:solidFill>
                  <a:srgbClr val="DC5924"/>
                </a:solidFill>
              </a:rPr>
              <a:t>Battle of Gettysburg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Union took up defensive positions</a:t>
            </a:r>
          </a:p>
          <a:p>
            <a:pPr lvl="1"/>
            <a:endParaRPr lang="en-US" sz="2400" dirty="0">
              <a:solidFill>
                <a:srgbClr val="0076B7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3358376" y="457200"/>
            <a:ext cx="2743200" cy="5297424"/>
          </a:xfrm>
        </p:spPr>
        <p:txBody>
          <a:bodyPr/>
          <a:lstStyle/>
          <a:p>
            <a:r>
              <a:rPr lang="en-US" sz="2800" dirty="0">
                <a:solidFill>
                  <a:srgbClr val="0076B7"/>
                </a:solidFill>
              </a:rPr>
              <a:t>Second </a:t>
            </a:r>
            <a:r>
              <a:rPr lang="en-US" sz="2800" dirty="0" smtClean="0">
                <a:solidFill>
                  <a:srgbClr val="0076B7"/>
                </a:solidFill>
              </a:rPr>
              <a:t>Day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76B7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Lee ordered attack on Union troops on Little Round Top.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Both sides fought viciously for control.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Union forces held off Confederates.</a:t>
            </a:r>
          </a:p>
          <a:p>
            <a:pPr lvl="1"/>
            <a:endParaRPr lang="en-US" sz="2400" dirty="0">
              <a:solidFill>
                <a:srgbClr val="0076B7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101576" y="533400"/>
            <a:ext cx="2966224" cy="5221224"/>
          </a:xfrm>
        </p:spPr>
        <p:txBody>
          <a:bodyPr/>
          <a:lstStyle/>
          <a:p>
            <a:r>
              <a:rPr lang="en-US" sz="2800" dirty="0">
                <a:solidFill>
                  <a:srgbClr val="0076B7"/>
                </a:solidFill>
              </a:rPr>
              <a:t>Pickett’s </a:t>
            </a:r>
            <a:r>
              <a:rPr lang="en-US" sz="2800" dirty="0" smtClean="0">
                <a:solidFill>
                  <a:srgbClr val="0076B7"/>
                </a:solidFill>
              </a:rPr>
              <a:t>Charge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76B7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Lee planned attack on center of Union line.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General</a:t>
            </a:r>
            <a:r>
              <a:rPr lang="en-US" sz="2400" b="1" dirty="0">
                <a:solidFill>
                  <a:srgbClr val="DC5924"/>
                </a:solidFill>
              </a:rPr>
              <a:t> George Pickett </a:t>
            </a:r>
            <a:r>
              <a:rPr lang="en-US" sz="2400" dirty="0">
                <a:solidFill>
                  <a:srgbClr val="000000"/>
                </a:solidFill>
              </a:rPr>
              <a:t>led 15,000 men in </a:t>
            </a:r>
            <a:r>
              <a:rPr lang="en-US" sz="2400" b="1" dirty="0">
                <a:solidFill>
                  <a:srgbClr val="DC5924"/>
                </a:solidFill>
              </a:rPr>
              <a:t>Pickett’s Charge, </a:t>
            </a:r>
            <a:r>
              <a:rPr lang="en-US" sz="2400" dirty="0">
                <a:solidFill>
                  <a:srgbClr val="000000"/>
                </a:solidFill>
              </a:rPr>
              <a:t>a failed attack on Cemetery Ridge.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Lee began planning retreat to Virginia.</a:t>
            </a:r>
          </a:p>
          <a:p>
            <a:pPr lvl="1"/>
            <a:endParaRPr lang="en-US" sz="2400" dirty="0">
              <a:solidFill>
                <a:srgbClr val="0076B7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6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28600" y="457200"/>
            <a:ext cx="4191000" cy="5943600"/>
          </a:xfrm>
        </p:spPr>
        <p:txBody>
          <a:bodyPr/>
          <a:lstStyle/>
          <a:p>
            <a:r>
              <a:rPr lang="en-US" sz="2800" dirty="0" smtClean="0"/>
              <a:t>Aftermath of </a:t>
            </a:r>
            <a:r>
              <a:rPr lang="en-US" sz="2800" dirty="0" smtClean="0"/>
              <a:t>Gettysburg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400" dirty="0"/>
              <a:t>Gettysburg was turning point of war—Lee would never again attack in the North.</a:t>
            </a:r>
          </a:p>
          <a:p>
            <a:pPr lvl="1"/>
            <a:r>
              <a:rPr lang="en-US" sz="2400" dirty="0"/>
              <a:t>Some 23,000 Union and 28,000 Confederate casualties</a:t>
            </a:r>
          </a:p>
          <a:p>
            <a:pPr lvl="1"/>
            <a:r>
              <a:rPr lang="en-US" sz="2400" dirty="0"/>
              <a:t>Victory came the day before the Union capture of Vicksburg.</a:t>
            </a:r>
          </a:p>
          <a:p>
            <a:pPr lvl="1"/>
            <a:r>
              <a:rPr lang="en-US" sz="2400" dirty="0"/>
              <a:t>Britain and France refused to aid South after Gettysburg.</a:t>
            </a:r>
          </a:p>
          <a:p>
            <a:pPr marL="182880" lvl="1" indent="0">
              <a:buNone/>
            </a:pP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724400" y="457200"/>
            <a:ext cx="4191000" cy="5943600"/>
          </a:xfrm>
        </p:spPr>
        <p:txBody>
          <a:bodyPr/>
          <a:lstStyle/>
          <a:p>
            <a:r>
              <a:rPr lang="en-US" sz="2800" dirty="0" smtClean="0"/>
              <a:t>The Gettysburg </a:t>
            </a:r>
            <a:r>
              <a:rPr lang="en-US" sz="2800" dirty="0" smtClean="0"/>
              <a:t>Address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000" dirty="0"/>
              <a:t>Lincoln </a:t>
            </a:r>
            <a:r>
              <a:rPr lang="en-US" sz="2000" dirty="0" smtClean="0"/>
              <a:t>gave 2-minute </a:t>
            </a:r>
            <a:r>
              <a:rPr lang="en-US" sz="2400" dirty="0"/>
              <a:t>speech</a:t>
            </a:r>
            <a:r>
              <a:rPr lang="en-US" sz="2000" dirty="0"/>
              <a:t> called </a:t>
            </a:r>
            <a:r>
              <a:rPr lang="en-US" sz="2000" b="1" dirty="0">
                <a:solidFill>
                  <a:srgbClr val="DC5924"/>
                </a:solidFill>
              </a:rPr>
              <a:t>Gettysburg Address </a:t>
            </a:r>
            <a:r>
              <a:rPr lang="en-US" sz="2000" dirty="0"/>
              <a:t>at dedication of the Gettysburg battlefield cemetery.</a:t>
            </a:r>
          </a:p>
          <a:p>
            <a:pPr lvl="1"/>
            <a:r>
              <a:rPr lang="en-US" sz="2000" dirty="0"/>
              <a:t>He praised bravery of Union soldiers and renewed commitment to winning the war.</a:t>
            </a:r>
          </a:p>
          <a:p>
            <a:pPr marL="182880" lvl="1" indent="0">
              <a:buNone/>
            </a:pPr>
            <a:endParaRPr lang="en-US" sz="2800" dirty="0"/>
          </a:p>
        </p:txBody>
      </p:sp>
      <p:pic>
        <p:nvPicPr>
          <p:cNvPr id="10" name="Picture 4" descr="http://www.historicdocumentsofamerica.com/images/GettysburgAddr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3034" y="3886200"/>
            <a:ext cx="2179612" cy="2819400"/>
          </a:xfrm>
          <a:prstGeom prst="rect">
            <a:avLst/>
          </a:prstGeom>
          <a:noFill/>
        </p:spPr>
      </p:pic>
      <p:pic>
        <p:nvPicPr>
          <p:cNvPr id="11" name="Picture 2" descr="http://myloc.gov/_assets/Exhibitions/GettysburgAddress/Assets/20091020-gettysburg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3264" y="4267200"/>
            <a:ext cx="1848175" cy="1848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152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0" y="307246"/>
            <a:ext cx="5730240" cy="396240"/>
          </a:xfrm>
        </p:spPr>
        <p:txBody>
          <a:bodyPr/>
          <a:lstStyle/>
          <a:p>
            <a:r>
              <a:rPr lang="en-US" dirty="0" smtClean="0"/>
              <a:t>Union Campaigns Cripple the Confederacy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01752" y="2362201"/>
            <a:ext cx="7089648" cy="4117776"/>
          </a:xfrm>
        </p:spPr>
        <p:txBody>
          <a:bodyPr/>
          <a:lstStyle/>
          <a:p>
            <a:pPr lvl="1"/>
            <a:r>
              <a:rPr lang="en-US" sz="2000" dirty="0"/>
              <a:t>Lincoln was impressed with Grant’s victories; gave him command of Union </a:t>
            </a:r>
            <a:r>
              <a:rPr lang="en-US" sz="2000" dirty="0" smtClean="0"/>
              <a:t>army.</a:t>
            </a:r>
          </a:p>
          <a:p>
            <a:pPr lvl="2"/>
            <a:r>
              <a:rPr lang="en-US" sz="2000" dirty="0" smtClean="0"/>
              <a:t>Grant </a:t>
            </a:r>
            <a:r>
              <a:rPr lang="en-US" sz="2000" dirty="0"/>
              <a:t>forced Lee to fight series of battles in Virginia that stretched </a:t>
            </a:r>
            <a:r>
              <a:rPr lang="en-US" sz="2000" dirty="0" smtClean="0"/>
              <a:t>Confederate </a:t>
            </a:r>
            <a:r>
              <a:rPr lang="en-US" sz="2000" dirty="0"/>
              <a:t>soldiers and supplies to limit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Wilderness Campaign in the East</a:t>
            </a:r>
            <a:endParaRPr lang="en-US" sz="2400" dirty="0"/>
          </a:p>
          <a:p>
            <a:pPr lvl="1"/>
            <a:r>
              <a:rPr lang="en-US" sz="2000" b="1" dirty="0">
                <a:solidFill>
                  <a:srgbClr val="DC5924"/>
                </a:solidFill>
              </a:rPr>
              <a:t>Wilderness Campaign</a:t>
            </a:r>
            <a:r>
              <a:rPr lang="en-US" sz="2000" dirty="0"/>
              <a:t>: series of battles designed to capture Confederate capital of Richmond, Virginia, in 1864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dirty="0" smtClean="0"/>
              <a:t>Grant </a:t>
            </a:r>
            <a:r>
              <a:rPr lang="en-US" sz="2000" dirty="0"/>
              <a:t>kept moving toward Richmond but suffered huge </a:t>
            </a:r>
            <a:r>
              <a:rPr lang="en-US" sz="2000" dirty="0" smtClean="0"/>
              <a:t>casualties.</a:t>
            </a:r>
          </a:p>
          <a:p>
            <a:pPr lvl="2"/>
            <a:r>
              <a:rPr lang="en-US" sz="2000" dirty="0" smtClean="0"/>
              <a:t>Failure </a:t>
            </a:r>
            <a:r>
              <a:rPr lang="en-US" sz="2000" dirty="0"/>
              <a:t>to capture Richmond by election of 1864 distressed Lincoln.</a:t>
            </a:r>
          </a:p>
          <a:p>
            <a:pPr lvl="1"/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04800" y="1666122"/>
            <a:ext cx="8534400" cy="1034406"/>
          </a:xfrm>
        </p:spPr>
        <p:txBody>
          <a:bodyPr/>
          <a:lstStyle/>
          <a:p>
            <a:r>
              <a:rPr lang="en-US" sz="2000" dirty="0" smtClean="0"/>
              <a:t>Main Idea 3: During 1864, Union campaigns in the East and South dealt crippling blows to the Confederacy.</a:t>
            </a:r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  <p:pic>
        <p:nvPicPr>
          <p:cNvPr id="10" name="Picture 2" descr="http://mrkash.com/activities/images/gr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7730" y="3379880"/>
            <a:ext cx="1943100" cy="2428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842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6700" y="381000"/>
            <a:ext cx="8689848" cy="4724400"/>
          </a:xfrm>
        </p:spPr>
        <p:txBody>
          <a:bodyPr/>
          <a:lstStyle/>
          <a:p>
            <a:r>
              <a:rPr lang="en-US" sz="2400" dirty="0" smtClean="0"/>
              <a:t>Sherman Strikes the </a:t>
            </a:r>
            <a:r>
              <a:rPr lang="en-US" sz="2400" dirty="0" smtClean="0"/>
              <a:t>South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000" dirty="0">
                <a:solidFill>
                  <a:srgbClr val="003300"/>
                </a:solidFill>
                <a:ea typeface="ＭＳ Ｐゴシック" charset="0"/>
              </a:rPr>
              <a:t>Lincoln needed victory for Union army to help him win reelection in 1864.</a:t>
            </a:r>
          </a:p>
          <a:p>
            <a:pPr lvl="1"/>
            <a:r>
              <a:rPr lang="en-US" sz="2000" dirty="0"/>
              <a:t>General </a:t>
            </a:r>
            <a:r>
              <a:rPr lang="en-US" sz="2000" b="1" dirty="0">
                <a:solidFill>
                  <a:srgbClr val="DC5924"/>
                </a:solidFill>
              </a:rPr>
              <a:t>William Tecumseh Sherman’s </a:t>
            </a:r>
            <a:r>
              <a:rPr lang="en-US" sz="2000" dirty="0"/>
              <a:t>campaign to destroy South’s railroads and industries provided Lincoln his victory.</a:t>
            </a:r>
          </a:p>
          <a:p>
            <a:pPr lvl="1"/>
            <a:r>
              <a:rPr lang="en-US" sz="2000" dirty="0">
                <a:solidFill>
                  <a:srgbClr val="003300"/>
                </a:solidFill>
                <a:ea typeface="ＭＳ Ｐゴシック" charset="0"/>
              </a:rPr>
              <a:t>Sherman’s 100,000 troops marched south from Tennessee in spring of 1864 to capture Atlanta, Georgia, in September, and Savannah in December.</a:t>
            </a:r>
            <a:endParaRPr lang="en-US" sz="2000" dirty="0">
              <a:solidFill>
                <a:srgbClr val="000000"/>
              </a:solidFill>
              <a:ea typeface="ＭＳ Ｐゴシック" charset="0"/>
            </a:endParaRPr>
          </a:p>
          <a:p>
            <a:pPr lvl="1"/>
            <a:r>
              <a:rPr lang="en-US" sz="2000" dirty="0"/>
              <a:t>Sherman practiced </a:t>
            </a:r>
            <a:r>
              <a:rPr lang="en-US" sz="2000" b="1" dirty="0">
                <a:solidFill>
                  <a:srgbClr val="DC5924"/>
                </a:solidFill>
              </a:rPr>
              <a:t>total war</a:t>
            </a:r>
            <a:r>
              <a:rPr lang="en-US" sz="2000" dirty="0"/>
              <a:t>, destroying civilian and economic resources, in the hope of ruining the South’s economy and ending its ability to fight. He hoped this would speed the end of the war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www.youtube.com/watch?v=5c-aOnzB92I</a:t>
            </a:r>
            <a:r>
              <a:rPr lang="en-US" sz="2000" dirty="0" smtClean="0"/>
              <a:t> </a:t>
            </a:r>
            <a:endParaRPr lang="en-US" sz="2000" dirty="0"/>
          </a:p>
          <a:p>
            <a:pPr marL="411480" lvl="1" indent="0">
              <a:buNone/>
            </a:pPr>
            <a:endParaRPr lang="en-US" sz="2000" dirty="0"/>
          </a:p>
        </p:txBody>
      </p:sp>
      <p:pic>
        <p:nvPicPr>
          <p:cNvPr id="10" name="Picture 2" descr="http://www.wired.com/images_blogs/thisdayintech/2010/11/gen_sherman_250x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267200"/>
            <a:ext cx="1752600" cy="2438400"/>
          </a:xfrm>
          <a:prstGeom prst="rect">
            <a:avLst/>
          </a:prstGeom>
          <a:noFill/>
        </p:spPr>
      </p:pic>
      <p:pic>
        <p:nvPicPr>
          <p:cNvPr id="11" name="Picture 4" descr="http://langecivilwar4b.wikispaces.com/file/view/image.jpeg/165836397/482x377/image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4635689"/>
            <a:ext cx="2667000" cy="2069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340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567</TotalTime>
  <Words>913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Lucida Grande</vt:lpstr>
      <vt:lpstr>Tw Cen MT</vt:lpstr>
      <vt:lpstr>Verdana</vt:lpstr>
      <vt:lpstr>Wingdings</vt:lpstr>
      <vt:lpstr>Wingdings 2</vt:lpstr>
      <vt:lpstr>Median</vt:lpstr>
      <vt:lpstr>Warm-up: Spiral Review</vt:lpstr>
      <vt:lpstr>The Civil War: 1861-1865</vt:lpstr>
      <vt:lpstr>PowerPoint Presentation</vt:lpstr>
      <vt:lpstr>Lesson 5</vt:lpstr>
      <vt:lpstr>Lesson 5</vt:lpstr>
      <vt:lpstr>PowerPoint Presentation</vt:lpstr>
      <vt:lpstr>PowerPoint Presentation</vt:lpstr>
      <vt:lpstr>Lesson 5</vt:lpstr>
      <vt:lpstr>PowerPoint Presentation</vt:lpstr>
      <vt:lpstr>PowerPoint Presentation</vt:lpstr>
      <vt:lpstr>PowerPoint Presentation</vt:lpstr>
      <vt:lpstr>Exit Ticket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War: 1861-1865</dc:title>
  <dc:creator>kristopher.wazaney</dc:creator>
  <cp:lastModifiedBy>Lawson, Megan L.</cp:lastModifiedBy>
  <cp:revision>30</cp:revision>
  <dcterms:created xsi:type="dcterms:W3CDTF">2013-02-11T20:16:28Z</dcterms:created>
  <dcterms:modified xsi:type="dcterms:W3CDTF">2018-01-29T15:51:43Z</dcterms:modified>
</cp:coreProperties>
</file>