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67" r:id="rId2"/>
    <p:sldId id="256"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66" r:id="rId17"/>
    <p:sldId id="258" r:id="rId18"/>
    <p:sldId id="259" r:id="rId19"/>
    <p:sldId id="269" r:id="rId20"/>
    <p:sldId id="260" r:id="rId21"/>
    <p:sldId id="261" r:id="rId22"/>
    <p:sldId id="268" r:id="rId2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71" autoAdjust="0"/>
  </p:normalViewPr>
  <p:slideViewPr>
    <p:cSldViewPr>
      <p:cViewPr varScale="1">
        <p:scale>
          <a:sx n="76" d="100"/>
          <a:sy n="76" d="100"/>
        </p:scale>
        <p:origin x="10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2179D756-0CDF-4C63-8152-010C318DC41E}" type="datetimeFigureOut">
              <a:rPr lang="en-US" smtClean="0"/>
              <a:pPr/>
              <a:t>1/26/2018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83CED743-E9A5-4290-B927-6D3B33E5BA7C}" type="slidenum">
              <a:rPr lang="en-US" smtClean="0"/>
              <a:pPr/>
              <a:t>‹#›</a:t>
            </a:fld>
            <a:endParaRPr lang="en-US"/>
          </a:p>
        </p:txBody>
      </p:sp>
    </p:spTree>
    <p:extLst>
      <p:ext uri="{BB962C8B-B14F-4D97-AF65-F5344CB8AC3E}">
        <p14:creationId xmlns:p14="http://schemas.microsoft.com/office/powerpoint/2010/main" val="3024234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F8A5040-5E80-413F-8610-5E934AACD1CE}" type="datetimeFigureOut">
              <a:rPr lang="en-US" smtClean="0"/>
              <a:t>1/26/2018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1DB9F155-EDD0-43C2-894B-E2C14DA1EEEA}" type="slidenum">
              <a:rPr lang="en-US" smtClean="0"/>
              <a:t>‹#›</a:t>
            </a:fld>
            <a:endParaRPr lang="en-US"/>
          </a:p>
        </p:txBody>
      </p:sp>
    </p:spTree>
    <p:extLst>
      <p:ext uri="{BB962C8B-B14F-4D97-AF65-F5344CB8AC3E}">
        <p14:creationId xmlns:p14="http://schemas.microsoft.com/office/powerpoint/2010/main" val="3740009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illustrates the organization of armies during the Civil War.  Most men were privates</a:t>
            </a:r>
            <a:r>
              <a:rPr lang="en-US" baseline="0" dirty="0" smtClean="0"/>
              <a:t> and part of a much larger army.</a:t>
            </a:r>
            <a:endParaRPr lang="en-US" dirty="0" smtClean="0"/>
          </a:p>
          <a:p>
            <a:endParaRPr lang="en-US" dirty="0" smtClean="0"/>
          </a:p>
          <a:p>
            <a:r>
              <a:rPr lang="en-US" dirty="0" smtClean="0"/>
              <a:t>On</a:t>
            </a:r>
            <a:r>
              <a:rPr lang="en-US" baseline="0" dirty="0" smtClean="0"/>
              <a:t> the left you can see how soldiers were grouped to make an army.  1 company = 100 men.  </a:t>
            </a:r>
          </a:p>
          <a:p>
            <a:endParaRPr lang="en-US" baseline="0" dirty="0" smtClean="0"/>
          </a:p>
          <a:p>
            <a:r>
              <a:rPr lang="en-US" baseline="0" dirty="0" smtClean="0"/>
              <a:t>On the right you can see the hierarchy of rank. </a:t>
            </a:r>
          </a:p>
          <a:p>
            <a:endParaRPr lang="en-US" baseline="0" dirty="0" smtClean="0"/>
          </a:p>
          <a:p>
            <a:r>
              <a:rPr lang="en-US" b="1" baseline="0" dirty="0" smtClean="0"/>
              <a:t>Discussion:</a:t>
            </a:r>
            <a:r>
              <a:rPr lang="en-US" baseline="0" dirty="0" smtClean="0"/>
              <a:t/>
            </a:r>
            <a:br>
              <a:rPr lang="en-US" baseline="0" dirty="0" smtClean="0"/>
            </a:br>
            <a:r>
              <a:rPr lang="en-US" baseline="0" dirty="0" smtClean="0"/>
              <a:t>Do you think that most men were noticed? </a:t>
            </a:r>
          </a:p>
          <a:p>
            <a:r>
              <a:rPr lang="en-US" baseline="0" dirty="0" smtClean="0"/>
              <a:t>How do you think privates were treated?</a:t>
            </a:r>
          </a:p>
          <a:p>
            <a:r>
              <a:rPr lang="en-US" baseline="0" dirty="0" smtClean="0"/>
              <a:t>How do you think generals were treated?</a:t>
            </a:r>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3</a:t>
            </a:fld>
            <a:endParaRPr lang="en-US"/>
          </a:p>
        </p:txBody>
      </p:sp>
    </p:spTree>
    <p:extLst>
      <p:ext uri="{BB962C8B-B14F-4D97-AF65-F5344CB8AC3E}">
        <p14:creationId xmlns:p14="http://schemas.microsoft.com/office/powerpoint/2010/main" val="1496812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858961-D96A-4EC2-ABCC-932C9F92E42E}" type="slidenum">
              <a:rPr lang="en-US">
                <a:ea typeface="ＭＳ Ｐゴシック" pitchFamily="-123" charset="-128"/>
                <a:cs typeface="ＭＳ Ｐゴシック" pitchFamily="-123" charset="-128"/>
              </a:rPr>
              <a:pPr fontAlgn="base">
                <a:spcBef>
                  <a:spcPct val="0"/>
                </a:spcBef>
                <a:spcAft>
                  <a:spcPct val="0"/>
                </a:spcAft>
                <a:defRPr/>
              </a:pPr>
              <a:t>12</a:t>
            </a:fld>
            <a:endParaRPr lang="en-US">
              <a:ea typeface="ＭＳ Ｐゴシック" pitchFamily="-123" charset="-128"/>
              <a:cs typeface="ＭＳ Ｐゴシック" pitchFamily="-123" charset="-128"/>
            </a:endParaRPr>
          </a:p>
        </p:txBody>
      </p:sp>
      <p:sp>
        <p:nvSpPr>
          <p:cNvPr id="54274" name="Rectangle 2"/>
          <p:cNvSpPr>
            <a:spLocks noGrp="1" noRot="1" noChangeAspect="1" noChangeArrowheads="1" noTextEdit="1"/>
          </p:cNvSpPr>
          <p:nvPr>
            <p:ph type="sldImg"/>
          </p:nvPr>
        </p:nvSpPr>
        <p:spPr bwMode="auto">
          <a:xfrm>
            <a:off x="1473200" y="506413"/>
            <a:ext cx="4297363" cy="3222625"/>
          </a:xfrm>
          <a:noFill/>
          <a:ln>
            <a:solidFill>
              <a:srgbClr val="000000"/>
            </a:solidFill>
            <a:miter lim="800000"/>
            <a:headEnd/>
            <a:tailEnd/>
          </a:ln>
        </p:spPr>
      </p:sp>
      <p:sp>
        <p:nvSpPr>
          <p:cNvPr id="54275" name="Rectangle 3"/>
          <p:cNvSpPr>
            <a:spLocks noGrp="1" noChangeArrowheads="1"/>
          </p:cNvSpPr>
          <p:nvPr>
            <p:ph type="body" idx="1"/>
          </p:nvPr>
        </p:nvSpPr>
        <p:spPr bwMode="auto">
          <a:xfrm>
            <a:off x="389467" y="3804100"/>
            <a:ext cx="6309360" cy="4183380"/>
          </a:xfrm>
          <a:noFill/>
        </p:spPr>
        <p:txBody>
          <a:bodyPr wrap="square" numCol="1" anchor="t" anchorCtr="0" compatLnSpc="1">
            <a:prstTxWarp prst="textNoShape">
              <a:avLst/>
            </a:prstTxWarp>
          </a:bodyPr>
          <a:lstStyle/>
          <a:p>
            <a:pPr eaLnBrk="1" hangingPunct="1">
              <a:spcBef>
                <a:spcPct val="0"/>
              </a:spcBef>
            </a:pPr>
            <a:r>
              <a:rPr lang="en-US" sz="1200" b="0" dirty="0" smtClean="0">
                <a:latin typeface="+mn-lt"/>
              </a:rPr>
              <a:t>All who knew how to write, wrote letters.  During the Civil War letter writing was the only method of personal communication.</a:t>
            </a:r>
          </a:p>
          <a:p>
            <a:pPr eaLnBrk="1" hangingPunct="1">
              <a:spcBef>
                <a:spcPct val="0"/>
              </a:spcBef>
            </a:pPr>
            <a:endParaRPr lang="en-US" sz="1200" b="1" dirty="0" smtClean="0">
              <a:latin typeface="+mn-lt"/>
            </a:endParaRPr>
          </a:p>
          <a:p>
            <a:pPr eaLnBrk="1" hangingPunct="1">
              <a:spcBef>
                <a:spcPct val="0"/>
              </a:spcBef>
            </a:pPr>
            <a:r>
              <a:rPr lang="en-US" sz="1200" b="1" dirty="0" smtClean="0">
                <a:latin typeface="+mn-lt"/>
              </a:rPr>
              <a:t>Discussion:</a:t>
            </a:r>
            <a:endParaRPr lang="en-US" sz="1200" b="1" dirty="0">
              <a:latin typeface="+mn-lt"/>
            </a:endParaRPr>
          </a:p>
          <a:p>
            <a:pPr eaLnBrk="1" hangingPunct="1">
              <a:spcBef>
                <a:spcPct val="0"/>
              </a:spcBef>
            </a:pPr>
            <a:r>
              <a:rPr lang="en-US" sz="1200" dirty="0" smtClean="0">
                <a:latin typeface="+mn-lt"/>
              </a:rPr>
              <a:t>Do </a:t>
            </a:r>
            <a:r>
              <a:rPr lang="en-US" sz="1200" dirty="0">
                <a:latin typeface="+mn-lt"/>
              </a:rPr>
              <a:t>you think soldiers looked forward to getting mail? </a:t>
            </a:r>
          </a:p>
          <a:p>
            <a:pPr eaLnBrk="1" hangingPunct="1">
              <a:spcBef>
                <a:spcPct val="0"/>
              </a:spcBef>
            </a:pPr>
            <a:endParaRPr lang="en-US" sz="1200" dirty="0">
              <a:latin typeface="+mn-lt"/>
            </a:endParaRPr>
          </a:p>
          <a:p>
            <a:pPr eaLnBrk="1" hangingPunct="1">
              <a:spcBef>
                <a:spcPct val="0"/>
              </a:spcBef>
            </a:pPr>
            <a:r>
              <a:rPr lang="en-US" sz="1200" dirty="0">
                <a:latin typeface="+mn-lt"/>
              </a:rPr>
              <a:t>Do you think the soldiers got homesick?</a:t>
            </a:r>
          </a:p>
        </p:txBody>
      </p:sp>
    </p:spTree>
    <p:extLst>
      <p:ext uri="{BB962C8B-B14F-4D97-AF65-F5344CB8AC3E}">
        <p14:creationId xmlns:p14="http://schemas.microsoft.com/office/powerpoint/2010/main" val="3583586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97283" name="Rectangle 3"/>
          <p:cNvSpPr>
            <a:spLocks noGrp="1" noChangeArrowheads="1"/>
          </p:cNvSpPr>
          <p:nvPr>
            <p:ph type="body" idx="1"/>
          </p:nvPr>
        </p:nvSpPr>
        <p:spPr bwMode="auto">
          <a:xfrm>
            <a:off x="701040" y="4415790"/>
            <a:ext cx="5608320" cy="4183380"/>
          </a:xfrm>
          <a:prstGeom prst="rect">
            <a:avLst/>
          </a:prstGeom>
          <a:solidFill>
            <a:srgbClr val="FFFFFF"/>
          </a:solidFill>
          <a:ln>
            <a:solidFill>
              <a:srgbClr val="000000"/>
            </a:solidFill>
            <a:miter lim="800000"/>
            <a:headEnd/>
            <a:tailEnd/>
          </a:ln>
        </p:spPr>
        <p:txBody>
          <a:bodyPr>
            <a:prstTxWarp prst="textNoShape">
              <a:avLst/>
            </a:prstTxWarp>
          </a:bodyPr>
          <a:lstStyle/>
          <a:p>
            <a:r>
              <a:rPr lang="en-US" sz="1200" dirty="0" smtClean="0"/>
              <a:t>Soldiers spent the majority of their time in camp drilling, not on the battlefield.</a:t>
            </a:r>
            <a:endParaRPr lang="en-US" dirty="0" smtClean="0"/>
          </a:p>
          <a:p>
            <a:endParaRPr lang="en-US" b="1" dirty="0" smtClean="0"/>
          </a:p>
          <a:p>
            <a:r>
              <a:rPr lang="en-US" b="1" dirty="0" smtClean="0"/>
              <a:t>Discussion:</a:t>
            </a:r>
          </a:p>
          <a:p>
            <a:r>
              <a:rPr lang="en-US" dirty="0" smtClean="0"/>
              <a:t>Why were they always</a:t>
            </a:r>
            <a:r>
              <a:rPr lang="en-US" baseline="0" dirty="0" smtClean="0"/>
              <a:t> drilling?</a:t>
            </a:r>
          </a:p>
          <a:p>
            <a:r>
              <a:rPr lang="en-US" baseline="0" dirty="0" smtClean="0"/>
              <a:t>Answer information - Most of the time soldiers were not fighting battles, rather they were in camp or marching.  Drilling kept the men busy during the down-time and prepared them so that they could maneuver under fire.</a:t>
            </a:r>
          </a:p>
          <a:p>
            <a:endParaRPr lang="en-US" dirty="0"/>
          </a:p>
        </p:txBody>
      </p:sp>
    </p:spTree>
    <p:extLst>
      <p:ext uri="{BB962C8B-B14F-4D97-AF65-F5344CB8AC3E}">
        <p14:creationId xmlns:p14="http://schemas.microsoft.com/office/powerpoint/2010/main" val="2288663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Placeholder 2"/>
          <p:cNvSpPr>
            <a:spLocks noGrp="1" noRot="1" noChangeAspect="1"/>
          </p:cNvSpPr>
          <p:nvPr>
            <p:ph type="sldImg"/>
          </p:nvPr>
        </p:nvSpPr>
        <p:spPr bwMode="auto">
          <a:noFill/>
          <a:ln>
            <a:solidFill>
              <a:srgbClr val="000000"/>
            </a:solidFill>
            <a:miter lim="800000"/>
            <a:headEnd/>
            <a:tailEnd/>
          </a:ln>
        </p:spPr>
      </p:sp>
      <p:sp>
        <p:nvSpPr>
          <p:cNvPr id="5632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Discussion:</a:t>
            </a:r>
          </a:p>
          <a:p>
            <a:pPr eaLnBrk="1" hangingPunct="1"/>
            <a:endParaRPr lang="en-US" dirty="0" smtClean="0"/>
          </a:p>
          <a:p>
            <a:pPr eaLnBrk="1" hangingPunct="1"/>
            <a:r>
              <a:rPr lang="en-US" dirty="0" smtClean="0"/>
              <a:t>According</a:t>
            </a:r>
            <a:r>
              <a:rPr lang="en-US" baseline="0" dirty="0" smtClean="0"/>
              <a:t> to this information, did bullets or sickness kill most of the soldiers?</a:t>
            </a:r>
          </a:p>
          <a:p>
            <a:pPr eaLnBrk="1" hangingPunct="1"/>
            <a:endParaRPr lang="en-US" dirty="0"/>
          </a:p>
        </p:txBody>
      </p:sp>
    </p:spTree>
    <p:extLst>
      <p:ext uri="{BB962C8B-B14F-4D97-AF65-F5344CB8AC3E}">
        <p14:creationId xmlns:p14="http://schemas.microsoft.com/office/powerpoint/2010/main" val="538957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Civil War Medicine; The Civil War in Cumberland County, PA (6:22)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Gruesome Reality of Civil War Medicine (3:07) (on</a:t>
            </a:r>
            <a:r>
              <a:rPr lang="en-US" baseline="0" dirty="0" smtClean="0"/>
              <a:t> HORRORS star)</a:t>
            </a:r>
            <a:endParaRPr lang="en-US" dirty="0" smtClean="0"/>
          </a:p>
          <a:p>
            <a:endParaRPr lang="en-US" dirty="0"/>
          </a:p>
        </p:txBody>
      </p:sp>
      <p:sp>
        <p:nvSpPr>
          <p:cNvPr id="4" name="Slide Number Placeholder 3"/>
          <p:cNvSpPr>
            <a:spLocks noGrp="1"/>
          </p:cNvSpPr>
          <p:nvPr>
            <p:ph type="sldNum" sz="quarter" idx="10"/>
          </p:nvPr>
        </p:nvSpPr>
        <p:spPr/>
        <p:txBody>
          <a:bodyPr/>
          <a:lstStyle/>
          <a:p>
            <a:fld id="{1DB9F155-EDD0-43C2-894B-E2C14DA1EEEA}" type="slidenum">
              <a:rPr lang="en-US" smtClean="0"/>
              <a:t>16</a:t>
            </a:fld>
            <a:endParaRPr lang="en-US"/>
          </a:p>
        </p:txBody>
      </p:sp>
    </p:spTree>
    <p:extLst>
      <p:ext uri="{BB962C8B-B14F-4D97-AF65-F5344CB8AC3E}">
        <p14:creationId xmlns:p14="http://schemas.microsoft.com/office/powerpoint/2010/main" val="4263360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Civil War in Four Minutes: Women (4:11)</a:t>
            </a:r>
          </a:p>
          <a:p>
            <a:endParaRPr lang="en-US" dirty="0"/>
          </a:p>
        </p:txBody>
      </p:sp>
      <p:sp>
        <p:nvSpPr>
          <p:cNvPr id="4" name="Slide Number Placeholder 3"/>
          <p:cNvSpPr>
            <a:spLocks noGrp="1"/>
          </p:cNvSpPr>
          <p:nvPr>
            <p:ph type="sldNum" sz="quarter" idx="10"/>
          </p:nvPr>
        </p:nvSpPr>
        <p:spPr/>
        <p:txBody>
          <a:bodyPr/>
          <a:lstStyle/>
          <a:p>
            <a:fld id="{1DB9F155-EDD0-43C2-894B-E2C14DA1EEEA}" type="slidenum">
              <a:rPr lang="en-US" smtClean="0"/>
              <a:t>17</a:t>
            </a:fld>
            <a:endParaRPr lang="en-US"/>
          </a:p>
        </p:txBody>
      </p:sp>
    </p:spTree>
    <p:extLst>
      <p:ext uri="{BB962C8B-B14F-4D97-AF65-F5344CB8AC3E}">
        <p14:creationId xmlns:p14="http://schemas.microsoft.com/office/powerpoint/2010/main" val="1811104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Role of Women in the Civil War (8:26)</a:t>
            </a:r>
          </a:p>
          <a:p>
            <a:endParaRPr lang="en-US" dirty="0"/>
          </a:p>
        </p:txBody>
      </p:sp>
      <p:sp>
        <p:nvSpPr>
          <p:cNvPr id="4" name="Slide Number Placeholder 3"/>
          <p:cNvSpPr>
            <a:spLocks noGrp="1"/>
          </p:cNvSpPr>
          <p:nvPr>
            <p:ph type="sldNum" sz="quarter" idx="10"/>
          </p:nvPr>
        </p:nvSpPr>
        <p:spPr/>
        <p:txBody>
          <a:bodyPr/>
          <a:lstStyle/>
          <a:p>
            <a:fld id="{1DB9F155-EDD0-43C2-894B-E2C14DA1EEEA}" type="slidenum">
              <a:rPr lang="en-US" smtClean="0"/>
              <a:t>20</a:t>
            </a:fld>
            <a:endParaRPr lang="en-US"/>
          </a:p>
        </p:txBody>
      </p:sp>
    </p:spTree>
    <p:extLst>
      <p:ext uri="{BB962C8B-B14F-4D97-AF65-F5344CB8AC3E}">
        <p14:creationId xmlns:p14="http://schemas.microsoft.com/office/powerpoint/2010/main" val="85725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kern="1200" dirty="0" smtClean="0">
                <a:solidFill>
                  <a:schemeClr val="tx1"/>
                </a:solidFill>
                <a:effectLst/>
                <a:latin typeface="+mn-lt"/>
                <a:ea typeface="+mn-ea"/>
                <a:cs typeface="+mn-cs"/>
              </a:rPr>
              <a:t>Clara </a:t>
            </a:r>
            <a:r>
              <a:rPr lang="es-ES" sz="1200" b="0" i="0" kern="1200" dirty="0" err="1" smtClean="0">
                <a:solidFill>
                  <a:schemeClr val="tx1"/>
                </a:solidFill>
                <a:effectLst/>
                <a:latin typeface="+mn-lt"/>
                <a:ea typeface="+mn-ea"/>
                <a:cs typeface="+mn-cs"/>
              </a:rPr>
              <a:t>Barton</a:t>
            </a:r>
            <a:r>
              <a:rPr lang="es-ES" sz="1200" b="0" i="0" kern="1200" dirty="0" smtClean="0">
                <a:solidFill>
                  <a:schemeClr val="tx1"/>
                </a:solidFill>
                <a:effectLst/>
                <a:latin typeface="+mn-lt"/>
                <a:ea typeface="+mn-ea"/>
                <a:cs typeface="+mn-cs"/>
              </a:rPr>
              <a:t> &amp; Civil </a:t>
            </a:r>
            <a:r>
              <a:rPr lang="es-ES" sz="1200" b="0" i="0" kern="1200" dirty="0" err="1" smtClean="0">
                <a:solidFill>
                  <a:schemeClr val="tx1"/>
                </a:solidFill>
                <a:effectLst/>
                <a:latin typeface="+mn-lt"/>
                <a:ea typeface="+mn-ea"/>
                <a:cs typeface="+mn-cs"/>
              </a:rPr>
              <a:t>War</a:t>
            </a:r>
            <a:r>
              <a:rPr lang="es-ES" sz="1200" b="0" i="0" kern="1200" dirty="0" smtClean="0">
                <a:solidFill>
                  <a:schemeClr val="tx1"/>
                </a:solidFill>
                <a:effectLst/>
                <a:latin typeface="+mn-lt"/>
                <a:ea typeface="+mn-ea"/>
                <a:cs typeface="+mn-cs"/>
              </a:rPr>
              <a:t> Medicine (4:40)</a:t>
            </a:r>
          </a:p>
          <a:p>
            <a:endParaRPr lang="en-US" dirty="0"/>
          </a:p>
        </p:txBody>
      </p:sp>
      <p:sp>
        <p:nvSpPr>
          <p:cNvPr id="4" name="Slide Number Placeholder 3"/>
          <p:cNvSpPr>
            <a:spLocks noGrp="1"/>
          </p:cNvSpPr>
          <p:nvPr>
            <p:ph type="sldNum" sz="quarter" idx="10"/>
          </p:nvPr>
        </p:nvSpPr>
        <p:spPr/>
        <p:txBody>
          <a:bodyPr/>
          <a:lstStyle/>
          <a:p>
            <a:fld id="{1DB9F155-EDD0-43C2-894B-E2C14DA1EEEA}" type="slidenum">
              <a:rPr lang="en-US" smtClean="0"/>
              <a:t>21</a:t>
            </a:fld>
            <a:endParaRPr lang="en-US"/>
          </a:p>
        </p:txBody>
      </p:sp>
    </p:spTree>
    <p:extLst>
      <p:ext uri="{BB962C8B-B14F-4D97-AF65-F5344CB8AC3E}">
        <p14:creationId xmlns:p14="http://schemas.microsoft.com/office/powerpoint/2010/main" val="164564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ceholder 2"/>
          <p:cNvSpPr>
            <a:spLocks noGrp="1" noRot="1" noChangeAspect="1"/>
          </p:cNvSpPr>
          <p:nvPr>
            <p:ph type="sldImg"/>
          </p:nvPr>
        </p:nvSpPr>
        <p:spPr bwMode="auto">
          <a:noFill/>
          <a:ln>
            <a:solidFill>
              <a:srgbClr val="000000"/>
            </a:solidFill>
            <a:miter lim="800000"/>
            <a:headEnd/>
            <a:tailEnd/>
          </a:ln>
        </p:spPr>
      </p:sp>
      <p:sp>
        <p:nvSpPr>
          <p:cNvPr id="2048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200" b="0" dirty="0" smtClean="0">
                <a:latin typeface="+mn-lt"/>
              </a:rPr>
              <a:t>Enlisting/signing up to fight --the men came from factories and farms, North &amp; South to fight in the Civil War</a:t>
            </a:r>
            <a:endParaRPr lang="en-US" b="0" dirty="0">
              <a:latin typeface="+mn-lt"/>
            </a:endParaRPr>
          </a:p>
        </p:txBody>
      </p:sp>
    </p:spTree>
    <p:extLst>
      <p:ext uri="{BB962C8B-B14F-4D97-AF65-F5344CB8AC3E}">
        <p14:creationId xmlns:p14="http://schemas.microsoft.com/office/powerpoint/2010/main" val="3072007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ceholder 2"/>
          <p:cNvSpPr>
            <a:spLocks noGrp="1" noRot="1" noChangeAspect="1"/>
          </p:cNvSpPr>
          <p:nvPr>
            <p:ph type="sldImg"/>
          </p:nvPr>
        </p:nvSpPr>
        <p:spPr bwMode="auto">
          <a:noFill/>
          <a:ln>
            <a:solidFill>
              <a:srgbClr val="000000"/>
            </a:solidFill>
            <a:miter lim="800000"/>
            <a:headEnd/>
            <a:tailEnd/>
          </a:ln>
        </p:spPr>
      </p:sp>
      <p:sp>
        <p:nvSpPr>
          <p:cNvPr id="41986" name="Placeholder 3"/>
          <p:cNvSpPr>
            <a:spLocks noGrp="1"/>
          </p:cNvSpPr>
          <p:nvPr>
            <p:ph type="body" idx="1"/>
          </p:nvPr>
        </p:nvSpPr>
        <p:spPr bwMode="auto">
          <a:noFill/>
        </p:spPr>
        <p:txBody>
          <a:bodyPr wrap="square" numCol="1" anchor="t" anchorCtr="0" compatLnSpc="1">
            <a:prstTxWarp prst="textNoShape">
              <a:avLst/>
            </a:prstTxWarp>
          </a:bodyPr>
          <a:lstStyle/>
          <a:p>
            <a:r>
              <a:rPr lang="en-US" b="1" dirty="0" smtClean="0">
                <a:latin typeface="Calibri" pitchFamily="-123" charset="0"/>
              </a:rPr>
              <a:t>Discussion:</a:t>
            </a:r>
            <a:endParaRPr lang="en-US" b="1" dirty="0">
              <a:latin typeface="Calibri" pitchFamily="-123" charset="0"/>
            </a:endParaRPr>
          </a:p>
          <a:p>
            <a:r>
              <a:rPr lang="en-US" dirty="0" smtClean="0">
                <a:latin typeface="Calibri" pitchFamily="-123" charset="0"/>
              </a:rPr>
              <a:t>Why </a:t>
            </a:r>
            <a:r>
              <a:rPr lang="en-US" dirty="0">
                <a:latin typeface="Calibri" pitchFamily="-123" charset="0"/>
              </a:rPr>
              <a:t>do you think the Civil War is sometimes called the “Boys’ War?”</a:t>
            </a:r>
          </a:p>
          <a:p>
            <a:endParaRPr lang="en-US" dirty="0">
              <a:latin typeface="Calibri" pitchFamily="-123" charset="0"/>
            </a:endParaRPr>
          </a:p>
          <a:p>
            <a:r>
              <a:rPr lang="en-US" dirty="0">
                <a:latin typeface="Calibri" pitchFamily="-123" charset="0"/>
              </a:rPr>
              <a:t>How many Union Soldiers were under 16?</a:t>
            </a:r>
          </a:p>
          <a:p>
            <a:endParaRPr lang="en-US" dirty="0">
              <a:latin typeface="Calibri" pitchFamily="-123" charset="0"/>
            </a:endParaRPr>
          </a:p>
          <a:p>
            <a:r>
              <a:rPr lang="en-US" dirty="0">
                <a:latin typeface="Calibri" pitchFamily="-123" charset="0"/>
              </a:rPr>
              <a:t>How many soldiers were between 16 and 23?</a:t>
            </a:r>
          </a:p>
          <a:p>
            <a:endParaRPr lang="en-US" dirty="0">
              <a:latin typeface="Calibri" pitchFamily="-123" charset="0"/>
            </a:endParaRPr>
          </a:p>
          <a:p>
            <a:r>
              <a:rPr lang="en-US" dirty="0">
                <a:latin typeface="Calibri" pitchFamily="-123" charset="0"/>
              </a:rPr>
              <a:t>How </a:t>
            </a:r>
            <a:r>
              <a:rPr lang="en-US" dirty="0" smtClean="0">
                <a:latin typeface="Calibri" pitchFamily="-123" charset="0"/>
              </a:rPr>
              <a:t>many </a:t>
            </a:r>
            <a:r>
              <a:rPr lang="en-US" dirty="0">
                <a:latin typeface="Calibri" pitchFamily="-123" charset="0"/>
              </a:rPr>
              <a:t>were over 23?</a:t>
            </a:r>
          </a:p>
          <a:p>
            <a:endParaRPr lang="en-US" dirty="0">
              <a:latin typeface="Calibri" pitchFamily="-123" charset="0"/>
            </a:endParaRPr>
          </a:p>
          <a:p>
            <a:r>
              <a:rPr lang="en-US" dirty="0">
                <a:latin typeface="Calibri" pitchFamily="-123" charset="0"/>
              </a:rPr>
              <a:t>Do you think most soldiers in the Confederate army would have been older or younger?  Why?</a:t>
            </a:r>
          </a:p>
          <a:p>
            <a:pPr eaLnBrk="1" hangingPunct="1"/>
            <a:endParaRPr lang="en-US" dirty="0" smtClean="0"/>
          </a:p>
          <a:p>
            <a:pPr eaLnBrk="1" hangingPunct="1"/>
            <a:endParaRPr lang="en-US" dirty="0"/>
          </a:p>
        </p:txBody>
      </p:sp>
    </p:spTree>
    <p:extLst>
      <p:ext uri="{BB962C8B-B14F-4D97-AF65-F5344CB8AC3E}">
        <p14:creationId xmlns:p14="http://schemas.microsoft.com/office/powerpoint/2010/main" val="1619972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average Yank or </a:t>
            </a:r>
            <a:r>
              <a:rPr lang="en-US" dirty="0" err="1" smtClean="0"/>
              <a:t>Reb</a:t>
            </a:r>
            <a:r>
              <a:rPr lang="en-US" dirty="0" smtClean="0"/>
              <a:t> was white, native-born, farmer, protestant, single, between 18 and 29. He stood about 5 feet 8 inches tall and weighed about 143 pounds. Most soldiers were between the ages of 18 and 39 with an average age of 25.</a:t>
            </a:r>
          </a:p>
          <a:p>
            <a:endParaRPr lang="en-US" dirty="0" smtClean="0"/>
          </a:p>
          <a:p>
            <a:r>
              <a:rPr lang="en-US" dirty="0" smtClean="0"/>
              <a:t>Slang – </a:t>
            </a:r>
            <a:r>
              <a:rPr lang="en-US" dirty="0" err="1" smtClean="0"/>
              <a:t>Reb</a:t>
            </a:r>
            <a:r>
              <a:rPr lang="en-US" dirty="0" smtClean="0"/>
              <a:t> and Yank may be terms that you have</a:t>
            </a:r>
            <a:r>
              <a:rPr lang="en-US" baseline="0" dirty="0" smtClean="0"/>
              <a:t> not yet discussed with your students.  </a:t>
            </a:r>
          </a:p>
          <a:p>
            <a:endParaRPr lang="en-US" baseline="0" dirty="0" smtClean="0"/>
          </a:p>
          <a:p>
            <a:r>
              <a:rPr lang="en-US" baseline="0" dirty="0" err="1" smtClean="0"/>
              <a:t>Reb</a:t>
            </a:r>
            <a:r>
              <a:rPr lang="en-US" baseline="0" dirty="0" smtClean="0"/>
              <a:t> = rebel, confederate, or southern soldier</a:t>
            </a:r>
          </a:p>
          <a:p>
            <a:r>
              <a:rPr lang="en-US" baseline="0" dirty="0" smtClean="0"/>
              <a:t>Yank = </a:t>
            </a:r>
            <a:r>
              <a:rPr lang="en-US" baseline="0" dirty="0" err="1" smtClean="0"/>
              <a:t>yankee</a:t>
            </a:r>
            <a:r>
              <a:rPr lang="en-US" baseline="0" dirty="0" smtClean="0"/>
              <a:t>, federal, union, or northern soldier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6</a:t>
            </a:fld>
            <a:endParaRPr lang="en-US"/>
          </a:p>
        </p:txBody>
      </p:sp>
    </p:spTree>
    <p:extLst>
      <p:ext uri="{BB962C8B-B14F-4D97-AF65-F5344CB8AC3E}">
        <p14:creationId xmlns:p14="http://schemas.microsoft.com/office/powerpoint/2010/main" val="1349113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laceholder 2"/>
          <p:cNvSpPr>
            <a:spLocks noGrp="1" noRot="1" noChangeAspect="1"/>
          </p:cNvSpPr>
          <p:nvPr>
            <p:ph type="sldImg"/>
          </p:nvPr>
        </p:nvSpPr>
        <p:spPr bwMode="auto">
          <a:noFill/>
          <a:ln>
            <a:solidFill>
              <a:srgbClr val="000000"/>
            </a:solidFill>
            <a:miter lim="800000"/>
            <a:headEnd/>
            <a:tailEnd/>
          </a:ln>
        </p:spPr>
      </p:sp>
      <p:sp>
        <p:nvSpPr>
          <p:cNvPr id="44034" name="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31774" rtl="0" eaLnBrk="1" fontAlgn="base" latinLnBrk="0" hangingPunct="1">
              <a:lnSpc>
                <a:spcPct val="100000"/>
              </a:lnSpc>
              <a:spcBef>
                <a:spcPct val="30000"/>
              </a:spcBef>
              <a:spcAft>
                <a:spcPct val="0"/>
              </a:spcAft>
              <a:buClrTx/>
              <a:buSzTx/>
              <a:buFontTx/>
              <a:buNone/>
              <a:tabLst/>
              <a:defRPr/>
            </a:pPr>
            <a:r>
              <a:rPr lang="en-US" sz="1200" dirty="0" smtClean="0">
                <a:latin typeface="+mn-lt"/>
              </a:rPr>
              <a:t>Men on both sides were inspired to fight by patriotism, state pride, the chance for adventure, or steady pay. The common Union soldier tended to fight to preserve the Union while the common Confederate soldier tended to fight to defend his home.</a:t>
            </a:r>
          </a:p>
          <a:p>
            <a:pPr defTabSz="931774" eaLnBrk="1" hangingPunct="1">
              <a:defRPr/>
            </a:pPr>
            <a:endParaRPr lang="en-US" dirty="0">
              <a:latin typeface="+mn-lt"/>
            </a:endParaRPr>
          </a:p>
          <a:p>
            <a:pPr defTabSz="931774" eaLnBrk="1" hangingPunct="1">
              <a:defRPr/>
            </a:pPr>
            <a:r>
              <a:rPr lang="en-US" b="1" dirty="0" smtClean="0">
                <a:latin typeface="+mn-lt"/>
              </a:rPr>
              <a:t>Discussion:</a:t>
            </a:r>
            <a:endParaRPr lang="en-US" b="1" dirty="0">
              <a:latin typeface="+mn-lt"/>
            </a:endParaRPr>
          </a:p>
          <a:p>
            <a:pPr defTabSz="931774" eaLnBrk="1" hangingPunct="1">
              <a:defRPr/>
            </a:pPr>
            <a:endParaRPr lang="en-US" dirty="0">
              <a:latin typeface="+mn-lt"/>
            </a:endParaRPr>
          </a:p>
          <a:p>
            <a:pPr defTabSz="931774" eaLnBrk="1" hangingPunct="1">
              <a:defRPr/>
            </a:pPr>
            <a:r>
              <a:rPr lang="en-US" dirty="0">
                <a:latin typeface="+mn-lt"/>
              </a:rPr>
              <a:t>Why would a Confederate soldier be defending his home and a Union soldier not be? </a:t>
            </a:r>
          </a:p>
          <a:p>
            <a:pPr defTabSz="931774" eaLnBrk="1" hangingPunct="1">
              <a:defRPr/>
            </a:pPr>
            <a:r>
              <a:rPr lang="en-US" dirty="0">
                <a:latin typeface="+mn-lt"/>
              </a:rPr>
              <a:t>Answer information - the war was mainly fought in the South. Union troops initially moved South to put down the rebellion. </a:t>
            </a:r>
            <a:r>
              <a:rPr lang="en-US" dirty="0" smtClean="0">
                <a:latin typeface="+mn-lt"/>
              </a:rPr>
              <a:t>In the North,</a:t>
            </a:r>
            <a:r>
              <a:rPr lang="en-US" baseline="0" dirty="0" smtClean="0">
                <a:latin typeface="+mn-lt"/>
              </a:rPr>
              <a:t> </a:t>
            </a:r>
            <a:r>
              <a:rPr lang="en-US" dirty="0" smtClean="0">
                <a:latin typeface="+mn-lt"/>
              </a:rPr>
              <a:t>Maryland, Kentucky,</a:t>
            </a:r>
            <a:r>
              <a:rPr lang="en-US" baseline="0" dirty="0" smtClean="0">
                <a:latin typeface="+mn-lt"/>
              </a:rPr>
              <a:t> Missouri</a:t>
            </a:r>
            <a:r>
              <a:rPr lang="en-US" dirty="0" smtClean="0">
                <a:latin typeface="+mn-lt"/>
              </a:rPr>
              <a:t> </a:t>
            </a:r>
            <a:r>
              <a:rPr lang="en-US" dirty="0">
                <a:latin typeface="+mn-lt"/>
              </a:rPr>
              <a:t>and Pennsylvania saw </a:t>
            </a:r>
            <a:r>
              <a:rPr lang="en-US" dirty="0" smtClean="0">
                <a:latin typeface="+mn-lt"/>
              </a:rPr>
              <a:t>major </a:t>
            </a:r>
            <a:r>
              <a:rPr lang="en-US" dirty="0">
                <a:latin typeface="+mn-lt"/>
              </a:rPr>
              <a:t>battles.</a:t>
            </a:r>
          </a:p>
          <a:p>
            <a:pPr defTabSz="931774" eaLnBrk="1" hangingPunct="1">
              <a:defRPr/>
            </a:pPr>
            <a:endParaRPr lang="en-US" dirty="0">
              <a:latin typeface="+mn-lt"/>
            </a:endParaRPr>
          </a:p>
          <a:p>
            <a:pPr defTabSz="931774" eaLnBrk="1" hangingPunct="1">
              <a:defRPr/>
            </a:pPr>
            <a:r>
              <a:rPr lang="en-US" dirty="0" smtClean="0">
                <a:latin typeface="+mn-lt"/>
              </a:rPr>
              <a:t>Imagine </a:t>
            </a:r>
            <a:r>
              <a:rPr lang="en-US" dirty="0">
                <a:latin typeface="+mn-lt"/>
              </a:rPr>
              <a:t>you are one of the men in this picture, what are you doing right now? How do you feel physically? How do you feel emotionally? Are you away from your family or loved ones? What might you do to pass the time?</a:t>
            </a:r>
          </a:p>
          <a:p>
            <a:pPr eaLnBrk="1" hangingPunct="1"/>
            <a:endParaRPr lang="en-US" dirty="0"/>
          </a:p>
        </p:txBody>
      </p:sp>
    </p:spTree>
    <p:extLst>
      <p:ext uri="{BB962C8B-B14F-4D97-AF65-F5344CB8AC3E}">
        <p14:creationId xmlns:p14="http://schemas.microsoft.com/office/powerpoint/2010/main" val="3374401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Placeholder 2"/>
          <p:cNvSpPr>
            <a:spLocks noGrp="1" noRot="1" noChangeAspect="1"/>
          </p:cNvSpPr>
          <p:nvPr>
            <p:ph type="sldImg"/>
          </p:nvPr>
        </p:nvSpPr>
        <p:spPr bwMode="auto">
          <a:noFill/>
          <a:ln>
            <a:solidFill>
              <a:srgbClr val="000000"/>
            </a:solidFill>
            <a:miter lim="800000"/>
            <a:headEnd/>
            <a:tailEnd/>
          </a:ln>
        </p:spPr>
      </p:sp>
      <p:sp>
        <p:nvSpPr>
          <p:cNvPr id="48130" name="Placeholder 3"/>
          <p:cNvSpPr>
            <a:spLocks noGrp="1"/>
          </p:cNvSpPr>
          <p:nvPr>
            <p:ph type="body" idx="1"/>
          </p:nvPr>
        </p:nvSpPr>
        <p:spPr bwMode="auto">
          <a:noFill/>
        </p:spPr>
        <p:txBody>
          <a:bodyPr wrap="square" numCol="1" anchor="t" anchorCtr="0" compatLnSpc="1">
            <a:prstTxWarp prst="textNoShape">
              <a:avLst/>
            </a:prstTxWarp>
          </a:bodyPr>
          <a:lstStyle/>
          <a:p>
            <a:pPr marL="232943" indent="-232943" eaLnBrk="1" hangingPunct="1">
              <a:buAutoNum type="arabicPeriod"/>
            </a:pPr>
            <a:r>
              <a:rPr lang="en-US" dirty="0" smtClean="0"/>
              <a:t>Canteen</a:t>
            </a:r>
          </a:p>
          <a:p>
            <a:pPr marL="232943" indent="-232943" eaLnBrk="1" hangingPunct="1">
              <a:buAutoNum type="arabicPeriod"/>
            </a:pPr>
            <a:r>
              <a:rPr lang="en-US" dirty="0" smtClean="0"/>
              <a:t>Pan</a:t>
            </a:r>
          </a:p>
          <a:p>
            <a:pPr marL="232943" indent="-232943" eaLnBrk="1" hangingPunct="1">
              <a:buAutoNum type="arabicPeriod"/>
            </a:pPr>
            <a:r>
              <a:rPr lang="en-US" dirty="0" smtClean="0"/>
              <a:t>Cartridge</a:t>
            </a:r>
            <a:r>
              <a:rPr lang="en-US" baseline="0" dirty="0" smtClean="0"/>
              <a:t> box (Union)</a:t>
            </a:r>
          </a:p>
          <a:p>
            <a:pPr marL="232943" indent="-232943" eaLnBrk="1" hangingPunct="1">
              <a:buAutoNum type="arabicPeriod"/>
            </a:pPr>
            <a:r>
              <a:rPr lang="en-US" baseline="0" dirty="0" smtClean="0"/>
              <a:t>Tooth brush</a:t>
            </a:r>
          </a:p>
          <a:p>
            <a:pPr marL="232943" indent="-232943" eaLnBrk="1" hangingPunct="1">
              <a:buAutoNum type="arabicPeriod"/>
            </a:pPr>
            <a:r>
              <a:rPr lang="en-US" baseline="0" dirty="0" smtClean="0"/>
              <a:t>Razor</a:t>
            </a:r>
          </a:p>
          <a:p>
            <a:pPr marL="232943" indent="-232943" eaLnBrk="1" hangingPunct="1">
              <a:buAutoNum type="arabicPeriod"/>
            </a:pPr>
            <a:r>
              <a:rPr lang="en-US" baseline="0" dirty="0" smtClean="0"/>
              <a:t>Soap</a:t>
            </a:r>
          </a:p>
          <a:p>
            <a:pPr marL="232943" indent="-232943" eaLnBrk="1" hangingPunct="1">
              <a:buAutoNum type="arabicPeriod"/>
            </a:pPr>
            <a:r>
              <a:rPr lang="en-US" baseline="0" dirty="0" smtClean="0"/>
              <a:t>Blanket</a:t>
            </a:r>
          </a:p>
          <a:p>
            <a:pPr marL="232943" indent="-232943" eaLnBrk="1" hangingPunct="1">
              <a:buAutoNum type="arabicPeriod"/>
            </a:pPr>
            <a:r>
              <a:rPr lang="en-US" baseline="0" dirty="0" smtClean="0"/>
              <a:t>Silver wear</a:t>
            </a:r>
          </a:p>
          <a:p>
            <a:pPr marL="232943" indent="-232943" eaLnBrk="1" hangingPunct="1">
              <a:buAutoNum type="arabicPeriod"/>
            </a:pPr>
            <a:r>
              <a:rPr lang="en-US" baseline="0" dirty="0" smtClean="0"/>
              <a:t>Plate</a:t>
            </a:r>
          </a:p>
          <a:p>
            <a:pPr marL="232943" indent="-232943" eaLnBrk="1" hangingPunct="1">
              <a:buAutoNum type="arabicPeriod"/>
            </a:pPr>
            <a:r>
              <a:rPr lang="en-US" baseline="0" dirty="0" smtClean="0"/>
              <a:t>Comb</a:t>
            </a:r>
          </a:p>
          <a:p>
            <a:pPr marL="232943" indent="-232943" eaLnBrk="1" hangingPunct="1">
              <a:buAutoNum type="arabicPeriod"/>
            </a:pPr>
            <a:r>
              <a:rPr lang="en-US" baseline="0" dirty="0" smtClean="0"/>
              <a:t>Musket</a:t>
            </a:r>
          </a:p>
          <a:p>
            <a:pPr marL="232943" indent="-232943" eaLnBrk="1" hangingPunct="1">
              <a:buAutoNum type="arabicPeriod"/>
            </a:pPr>
            <a:r>
              <a:rPr lang="en-US" baseline="0" dirty="0" smtClean="0"/>
              <a:t>Money (Confederate)</a:t>
            </a:r>
          </a:p>
          <a:p>
            <a:pPr marL="232943" indent="-232943" eaLnBrk="1" hangingPunct="1">
              <a:buAutoNum type="arabicPeriod"/>
            </a:pPr>
            <a:r>
              <a:rPr lang="en-US" baseline="0" dirty="0" smtClean="0"/>
              <a:t>Photographs</a:t>
            </a:r>
          </a:p>
          <a:p>
            <a:pPr marL="232943" indent="-232943" eaLnBrk="1" hangingPunct="1">
              <a:buAutoNum type="arabicPeriod"/>
            </a:pPr>
            <a:r>
              <a:rPr lang="en-US" baseline="0" dirty="0" smtClean="0"/>
              <a:t>Bible</a:t>
            </a:r>
          </a:p>
          <a:p>
            <a:pPr marL="232943" indent="-232943" eaLnBrk="1" hangingPunct="1">
              <a:buAutoNum type="arabicPeriod"/>
            </a:pPr>
            <a:r>
              <a:rPr lang="en-US" baseline="0" dirty="0" smtClean="0"/>
              <a:t>Stamps (Confederate, Jefferson Davis prints)</a:t>
            </a:r>
          </a:p>
          <a:p>
            <a:pPr marL="232943" indent="-232943" eaLnBrk="1" hangingPunct="1">
              <a:buAutoNum type="arabicPeriod"/>
            </a:pPr>
            <a:r>
              <a:rPr lang="en-US" baseline="0" dirty="0" smtClean="0"/>
              <a:t>Haversack (Union)</a:t>
            </a:r>
          </a:p>
          <a:p>
            <a:pPr eaLnBrk="1" hangingPunct="1"/>
            <a:endParaRPr lang="en-US" baseline="0" dirty="0" smtClean="0"/>
          </a:p>
          <a:p>
            <a:pPr marL="232943" indent="-232943" eaLnBrk="1" hangingPunct="1">
              <a:buAutoNum type="arabicPeriod"/>
            </a:pPr>
            <a:endParaRPr lang="en-US" dirty="0"/>
          </a:p>
        </p:txBody>
      </p:sp>
    </p:spTree>
    <p:extLst>
      <p:ext uri="{BB962C8B-B14F-4D97-AF65-F5344CB8AC3E}">
        <p14:creationId xmlns:p14="http://schemas.microsoft.com/office/powerpoint/2010/main" val="3289753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 Confederate:</a:t>
            </a:r>
          </a:p>
          <a:p>
            <a:r>
              <a:rPr lang="en-US" dirty="0" smtClean="0"/>
              <a:t>Slouch hat</a:t>
            </a:r>
          </a:p>
          <a:p>
            <a:r>
              <a:rPr lang="en-US" dirty="0" smtClean="0"/>
              <a:t>Shell</a:t>
            </a:r>
            <a:r>
              <a:rPr lang="en-US" baseline="0" dirty="0" smtClean="0"/>
              <a:t> Jacket</a:t>
            </a:r>
            <a:endParaRPr lang="en-US" dirty="0" smtClean="0"/>
          </a:p>
          <a:p>
            <a:r>
              <a:rPr lang="en-US" dirty="0" smtClean="0"/>
              <a:t>Pants</a:t>
            </a:r>
          </a:p>
          <a:p>
            <a:r>
              <a:rPr lang="en-US" dirty="0" smtClean="0"/>
              <a:t>Brogans (shoes)</a:t>
            </a:r>
          </a:p>
          <a:p>
            <a:endParaRPr lang="en-US" dirty="0" smtClean="0"/>
          </a:p>
          <a:p>
            <a:r>
              <a:rPr lang="en-US" dirty="0" smtClean="0"/>
              <a:t>On the right - Union:</a:t>
            </a:r>
          </a:p>
          <a:p>
            <a:r>
              <a:rPr lang="en-US" dirty="0" smtClean="0"/>
              <a:t>kepi</a:t>
            </a:r>
          </a:p>
          <a:p>
            <a:r>
              <a:rPr lang="en-US" dirty="0" smtClean="0"/>
              <a:t>Sack Coat</a:t>
            </a:r>
          </a:p>
          <a:p>
            <a:r>
              <a:rPr lang="en-US" dirty="0" smtClean="0"/>
              <a:t>Pants</a:t>
            </a:r>
          </a:p>
          <a:p>
            <a:r>
              <a:rPr lang="en-US" dirty="0" smtClean="0"/>
              <a:t>Brogans (shoes)</a:t>
            </a:r>
            <a:endParaRPr lang="en-US" dirty="0"/>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9</a:t>
            </a:fld>
            <a:endParaRPr lang="en-US"/>
          </a:p>
        </p:txBody>
      </p:sp>
    </p:spTree>
    <p:extLst>
      <p:ext uri="{BB962C8B-B14F-4D97-AF65-F5344CB8AC3E}">
        <p14:creationId xmlns:p14="http://schemas.microsoft.com/office/powerpoint/2010/main" val="1801540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B946E2-48EF-481F-BEDF-2133A1953376}" type="slidenum">
              <a:rPr lang="en-US">
                <a:ea typeface="ＭＳ Ｐゴシック" pitchFamily="-123" charset="-128"/>
                <a:cs typeface="ＭＳ Ｐゴシック" pitchFamily="-123" charset="-128"/>
              </a:rPr>
              <a:pPr fontAlgn="base">
                <a:spcBef>
                  <a:spcPct val="0"/>
                </a:spcBef>
                <a:spcAft>
                  <a:spcPct val="0"/>
                </a:spcAft>
                <a:defRPr/>
              </a:pPr>
              <a:t>10</a:t>
            </a:fld>
            <a:endParaRPr lang="en-US">
              <a:ea typeface="ＭＳ Ｐゴシック" pitchFamily="-123" charset="-128"/>
              <a:cs typeface="ＭＳ Ｐゴシック" pitchFamily="-123" charset="-128"/>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xfrm>
            <a:off x="701040" y="4415791"/>
            <a:ext cx="5608320" cy="4373827"/>
          </a:xfrm>
          <a:noFill/>
        </p:spPr>
        <p:txBody>
          <a:bodyPr wrap="square" numCol="1" anchor="t" anchorCtr="0" compatLnSpc="1">
            <a:prstTxWarp prst="textNoShape">
              <a:avLst/>
            </a:prstTxWarp>
          </a:bodyPr>
          <a:lstStyle/>
          <a:p>
            <a:pPr eaLnBrk="1" hangingPunct="1">
              <a:lnSpc>
                <a:spcPct val="80000"/>
              </a:lnSpc>
              <a:spcBef>
                <a:spcPct val="0"/>
              </a:spcBef>
            </a:pPr>
            <a:r>
              <a:rPr lang="en-US" sz="1200" b="1" dirty="0" smtClean="0"/>
              <a:t>Discussion:</a:t>
            </a:r>
            <a:endParaRPr lang="en-US" sz="1200" b="1" dirty="0"/>
          </a:p>
          <a:p>
            <a:pPr eaLnBrk="1" hangingPunct="1">
              <a:lnSpc>
                <a:spcPct val="80000"/>
              </a:lnSpc>
              <a:spcBef>
                <a:spcPct val="0"/>
              </a:spcBef>
            </a:pPr>
            <a:r>
              <a:rPr lang="en-US" sz="1200" dirty="0" smtClean="0"/>
              <a:t>How </a:t>
            </a:r>
            <a:r>
              <a:rPr lang="en-US" sz="1200" dirty="0"/>
              <a:t>do you think this tasted?</a:t>
            </a:r>
          </a:p>
          <a:p>
            <a:pPr eaLnBrk="1" hangingPunct="1">
              <a:lnSpc>
                <a:spcPct val="80000"/>
              </a:lnSpc>
              <a:spcBef>
                <a:spcPct val="0"/>
              </a:spcBef>
            </a:pPr>
            <a:endParaRPr lang="en-US" sz="1200" dirty="0"/>
          </a:p>
          <a:p>
            <a:pPr eaLnBrk="1" hangingPunct="1">
              <a:lnSpc>
                <a:spcPct val="80000"/>
              </a:lnSpc>
              <a:spcBef>
                <a:spcPct val="0"/>
              </a:spcBef>
            </a:pPr>
            <a:r>
              <a:rPr lang="en-US" sz="1200" dirty="0"/>
              <a:t>Do you think there was always enough food?</a:t>
            </a:r>
          </a:p>
          <a:p>
            <a:pPr eaLnBrk="1" hangingPunct="1">
              <a:lnSpc>
                <a:spcPct val="80000"/>
              </a:lnSpc>
              <a:spcBef>
                <a:spcPct val="0"/>
              </a:spcBef>
            </a:pPr>
            <a:endParaRPr lang="en-US" sz="1000" dirty="0"/>
          </a:p>
          <a:p>
            <a:pPr eaLnBrk="1" hangingPunct="1">
              <a:lnSpc>
                <a:spcPct val="80000"/>
              </a:lnSpc>
              <a:spcBef>
                <a:spcPct val="0"/>
              </a:spcBef>
            </a:pPr>
            <a:endParaRPr lang="en-US" sz="1000" dirty="0"/>
          </a:p>
          <a:p>
            <a:pPr eaLnBrk="1" hangingPunct="1">
              <a:lnSpc>
                <a:spcPct val="80000"/>
              </a:lnSpc>
              <a:spcBef>
                <a:spcPct val="0"/>
              </a:spcBef>
            </a:pPr>
            <a:endParaRPr lang="en-US" sz="1000" dirty="0"/>
          </a:p>
        </p:txBody>
      </p:sp>
    </p:spTree>
    <p:extLst>
      <p:ext uri="{BB962C8B-B14F-4D97-AF65-F5344CB8AC3E}">
        <p14:creationId xmlns:p14="http://schemas.microsoft.com/office/powerpoint/2010/main" val="1411490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AD889C-8ED4-4530-A604-EE3400650E25}" type="slidenum">
              <a:rPr lang="en-US">
                <a:ea typeface="ＭＳ Ｐゴシック" pitchFamily="-123" charset="-128"/>
                <a:cs typeface="ＭＳ Ｐゴシック" pitchFamily="-123" charset="-128"/>
              </a:rPr>
              <a:pPr fontAlgn="base">
                <a:spcBef>
                  <a:spcPct val="0"/>
                </a:spcBef>
                <a:spcAft>
                  <a:spcPct val="0"/>
                </a:spcAft>
                <a:defRPr/>
              </a:pPr>
              <a:t>11</a:t>
            </a:fld>
            <a:endParaRPr lang="en-US">
              <a:ea typeface="ＭＳ Ｐゴシック" pitchFamily="-123" charset="-128"/>
              <a:cs typeface="ＭＳ Ｐゴシック" pitchFamily="-123" charset="-128"/>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20000"/>
          </a:bodyPr>
          <a:lstStyle/>
          <a:p>
            <a:pPr marL="0" marR="0" indent="0" algn="l" defTabSz="931774" rtl="0" eaLnBrk="1" fontAlgn="base" latinLnBrk="0" hangingPunct="1">
              <a:lnSpc>
                <a:spcPct val="100000"/>
              </a:lnSpc>
              <a:spcBef>
                <a:spcPct val="0"/>
              </a:spcBef>
              <a:spcAft>
                <a:spcPct val="0"/>
              </a:spcAft>
              <a:buClrTx/>
              <a:buSzTx/>
              <a:buFontTx/>
              <a:buNone/>
              <a:tabLst/>
              <a:defRPr/>
            </a:pPr>
            <a:r>
              <a:rPr lang="en-US" sz="1200" b="0" dirty="0" smtClean="0">
                <a:latin typeface="+mn-lt"/>
              </a:rPr>
              <a:t>Loudon Valley Dec 9 Pioneers Hotel  20 Regt Con </a:t>
            </a:r>
            <a:r>
              <a:rPr lang="en-US" sz="1200" b="0" dirty="0" err="1" smtClean="0">
                <a:latin typeface="+mn-lt"/>
              </a:rPr>
              <a:t>Vol</a:t>
            </a:r>
            <a:r>
              <a:rPr lang="en-US" sz="1200" b="0" dirty="0" smtClean="0">
                <a:latin typeface="+mn-lt"/>
              </a:rPr>
              <a:t> Virginia</a:t>
            </a:r>
          </a:p>
          <a:p>
            <a:pPr marL="0" marR="0" indent="0" algn="l" defTabSz="931774" rtl="0" eaLnBrk="1" fontAlgn="base" latinLnBrk="0" hangingPunct="1">
              <a:lnSpc>
                <a:spcPct val="100000"/>
              </a:lnSpc>
              <a:spcBef>
                <a:spcPct val="0"/>
              </a:spcBef>
              <a:spcAft>
                <a:spcPct val="0"/>
              </a:spcAft>
              <a:buClrTx/>
              <a:buSzTx/>
              <a:buFontTx/>
              <a:buNone/>
              <a:tabLst/>
              <a:defRPr/>
            </a:pPr>
            <a:endParaRPr lang="en-US" sz="1200" dirty="0" smtClean="0">
              <a:latin typeface="+mn-lt"/>
            </a:endParaRPr>
          </a:p>
          <a:p>
            <a:pPr marL="0" marR="0" indent="0" algn="l" defTabSz="931774" rtl="0" eaLnBrk="1" fontAlgn="base" latinLnBrk="0" hangingPunct="1">
              <a:lnSpc>
                <a:spcPct val="100000"/>
              </a:lnSpc>
              <a:spcBef>
                <a:spcPct val="0"/>
              </a:spcBef>
              <a:spcAft>
                <a:spcPct val="0"/>
              </a:spcAft>
              <a:buClrTx/>
              <a:buSzTx/>
              <a:buFontTx/>
              <a:buNone/>
              <a:tabLst/>
              <a:defRPr/>
            </a:pPr>
            <a:r>
              <a:rPr lang="en-US" sz="1200" dirty="0" smtClean="0">
                <a:latin typeface="+mn-lt"/>
              </a:rPr>
              <a:t>“This is the drawing of our log Cabin looks natural all think made of logs &amp; covered with flies or canvas don’t leak much the dark place in the middle is rubber blankets the canvas is not large enough we don’t have any windows light comes through the canvas…..”</a:t>
            </a:r>
            <a:endParaRPr lang="en-US" b="1" dirty="0" smtClean="0">
              <a:latin typeface="+mn-lt"/>
            </a:endParaRPr>
          </a:p>
          <a:p>
            <a:pPr defTabSz="931774" eaLnBrk="1" hangingPunct="1">
              <a:spcBef>
                <a:spcPct val="0"/>
              </a:spcBef>
              <a:defRPr/>
            </a:pPr>
            <a:endParaRPr lang="en-US" b="1" dirty="0" smtClean="0">
              <a:latin typeface="+mn-lt"/>
            </a:endParaRPr>
          </a:p>
          <a:p>
            <a:pPr defTabSz="931774" eaLnBrk="1" hangingPunct="1">
              <a:spcBef>
                <a:spcPct val="0"/>
              </a:spcBef>
              <a:defRPr/>
            </a:pPr>
            <a:r>
              <a:rPr lang="en-US" b="1" dirty="0" smtClean="0">
                <a:latin typeface="+mn-lt"/>
              </a:rPr>
              <a:t>Discussion:</a:t>
            </a:r>
            <a:endParaRPr lang="en-US" b="1" dirty="0">
              <a:latin typeface="+mn-lt"/>
            </a:endParaRPr>
          </a:p>
          <a:p>
            <a:pPr defTabSz="931774" eaLnBrk="1" hangingPunct="1">
              <a:spcBef>
                <a:spcPct val="0"/>
              </a:spcBef>
              <a:defRPr/>
            </a:pPr>
            <a:r>
              <a:rPr lang="en-US" dirty="0" smtClean="0">
                <a:latin typeface="+mn-lt"/>
              </a:rPr>
              <a:t>What </a:t>
            </a:r>
            <a:r>
              <a:rPr lang="en-US" dirty="0">
                <a:latin typeface="+mn-lt"/>
              </a:rPr>
              <a:t>do you think the soldiers stayed in during the warmer months? Answer information – soldiers slept in tents or on the ground</a:t>
            </a:r>
          </a:p>
          <a:p>
            <a:pPr defTabSz="931774" eaLnBrk="1" hangingPunct="1">
              <a:spcBef>
                <a:spcPct val="0"/>
              </a:spcBef>
              <a:defRPr/>
            </a:pPr>
            <a:endParaRPr lang="en-US" dirty="0">
              <a:latin typeface="+mn-lt"/>
            </a:endParaRPr>
          </a:p>
          <a:p>
            <a:pPr defTabSz="931774" eaLnBrk="1" hangingPunct="1">
              <a:spcBef>
                <a:spcPct val="0"/>
              </a:spcBef>
              <a:defRPr/>
            </a:pPr>
            <a:r>
              <a:rPr lang="en-US" dirty="0">
                <a:latin typeface="+mn-lt"/>
              </a:rPr>
              <a:t>What do you think it was like inside the winter quarters?</a:t>
            </a:r>
          </a:p>
          <a:p>
            <a:pPr defTabSz="931774" eaLnBrk="1" hangingPunct="1">
              <a:spcBef>
                <a:spcPct val="0"/>
              </a:spcBef>
              <a:defRPr/>
            </a:pPr>
            <a:r>
              <a:rPr lang="en-US" dirty="0">
                <a:latin typeface="+mn-lt"/>
              </a:rPr>
              <a:t>Answer information – winter quarters, while looking cozy, were damp and cold.  Disease flourished as camp sites became unsanitary with large numbers of men and their waste occupying small areas. </a:t>
            </a:r>
          </a:p>
          <a:p>
            <a:pPr defTabSz="931774" eaLnBrk="1" hangingPunct="1">
              <a:spcBef>
                <a:spcPct val="0"/>
              </a:spcBef>
              <a:defRPr/>
            </a:pPr>
            <a:endParaRPr lang="en-US" dirty="0">
              <a:latin typeface="+mn-lt"/>
            </a:endParaRPr>
          </a:p>
          <a:p>
            <a:pPr defTabSz="931774" eaLnBrk="1" hangingPunct="1">
              <a:spcBef>
                <a:spcPct val="0"/>
              </a:spcBef>
              <a:defRPr/>
            </a:pPr>
            <a:r>
              <a:rPr lang="en-US" dirty="0">
                <a:latin typeface="+mn-lt"/>
              </a:rPr>
              <a:t>Do you think it was warm or cold?</a:t>
            </a:r>
          </a:p>
          <a:p>
            <a:pPr defTabSz="931774" eaLnBrk="1" hangingPunct="1">
              <a:spcBef>
                <a:spcPct val="0"/>
              </a:spcBef>
              <a:defRPr/>
            </a:pPr>
            <a:endParaRPr lang="en-US" dirty="0">
              <a:latin typeface="+mn-lt"/>
            </a:endParaRPr>
          </a:p>
          <a:p>
            <a:pPr defTabSz="931774" eaLnBrk="1" hangingPunct="1">
              <a:spcBef>
                <a:spcPct val="0"/>
              </a:spcBef>
              <a:defRPr/>
            </a:pPr>
            <a:r>
              <a:rPr lang="en-US" dirty="0">
                <a:latin typeface="+mn-lt"/>
              </a:rPr>
              <a:t>Why do you think they built such permanent places to stay in the winter and not just use tents like in the summer? </a:t>
            </a:r>
          </a:p>
          <a:p>
            <a:pPr defTabSz="931774" eaLnBrk="1" hangingPunct="1">
              <a:spcBef>
                <a:spcPct val="0"/>
              </a:spcBef>
              <a:defRPr/>
            </a:pPr>
            <a:r>
              <a:rPr lang="en-US" dirty="0">
                <a:latin typeface="+mn-lt"/>
              </a:rPr>
              <a:t>Answer information – there were very few battles in the winter, it was almost impossible to travel once the roads froze.  Just like how battles mainly happened during the day they also mainly happened during the warmer months because it was just too logistically and physically difficult.</a:t>
            </a:r>
          </a:p>
          <a:p>
            <a:pPr eaLnBrk="1" hangingPunct="1">
              <a:spcBef>
                <a:spcPct val="0"/>
              </a:spcBef>
            </a:pPr>
            <a:endParaRPr lang="en-US" dirty="0" smtClean="0">
              <a:latin typeface="+mn-lt"/>
            </a:endParaRPr>
          </a:p>
        </p:txBody>
      </p:sp>
    </p:spTree>
    <p:extLst>
      <p:ext uri="{BB962C8B-B14F-4D97-AF65-F5344CB8AC3E}">
        <p14:creationId xmlns:p14="http://schemas.microsoft.com/office/powerpoint/2010/main" val="2084743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4128696-3A8E-4EBE-A3CE-42F9671681AB}" type="datetimeFigureOut">
              <a:rPr lang="en-US" smtClean="0"/>
              <a:pPr/>
              <a:t>1/26/2018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641BE1D-D4D0-4F6B-807C-910A67FEABA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128696-3A8E-4EBE-A3CE-42F9671681AB}"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1BE1D-D4D0-4F6B-807C-910A67FEAB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4128696-3A8E-4EBE-A3CE-42F9671681AB}" type="datetimeFigureOut">
              <a:rPr lang="en-US" smtClean="0"/>
              <a:pPr/>
              <a:t>1/26/2018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641BE1D-D4D0-4F6B-807C-910A67FEABA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4128696-3A8E-4EBE-A3CE-42F9671681AB}"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641BE1D-D4D0-4F6B-807C-910A67FEABA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4128696-3A8E-4EBE-A3CE-42F9671681AB}" type="datetimeFigureOut">
              <a:rPr lang="en-US" smtClean="0"/>
              <a:pPr/>
              <a:t>1/26/2018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641BE1D-D4D0-4F6B-807C-910A67FEABA0}"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4128696-3A8E-4EBE-A3CE-42F9671681AB}" type="datetimeFigureOut">
              <a:rPr lang="en-US" smtClean="0"/>
              <a:pPr/>
              <a:t>1/26/2018</a:t>
            </a:fld>
            <a:endParaRPr lang="en-US"/>
          </a:p>
        </p:txBody>
      </p:sp>
      <p:sp>
        <p:nvSpPr>
          <p:cNvPr id="10" name="Slide Number Placeholder 9"/>
          <p:cNvSpPr>
            <a:spLocks noGrp="1"/>
          </p:cNvSpPr>
          <p:nvPr>
            <p:ph type="sldNum" sz="quarter" idx="16"/>
          </p:nvPr>
        </p:nvSpPr>
        <p:spPr/>
        <p:txBody>
          <a:bodyPr rtlCol="0"/>
          <a:lstStyle/>
          <a:p>
            <a:fld id="{D641BE1D-D4D0-4F6B-807C-910A67FEABA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C4128696-3A8E-4EBE-A3CE-42F9671681AB}" type="datetimeFigureOut">
              <a:rPr lang="en-US" smtClean="0"/>
              <a:pPr/>
              <a:t>1/26/2018</a:t>
            </a:fld>
            <a:endParaRPr lang="en-US"/>
          </a:p>
        </p:txBody>
      </p:sp>
      <p:sp>
        <p:nvSpPr>
          <p:cNvPr id="12" name="Slide Number Placeholder 11"/>
          <p:cNvSpPr>
            <a:spLocks noGrp="1"/>
          </p:cNvSpPr>
          <p:nvPr>
            <p:ph type="sldNum" sz="quarter" idx="16"/>
          </p:nvPr>
        </p:nvSpPr>
        <p:spPr/>
        <p:txBody>
          <a:bodyPr rtlCol="0"/>
          <a:lstStyle/>
          <a:p>
            <a:fld id="{D641BE1D-D4D0-4F6B-807C-910A67FEABA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128696-3A8E-4EBE-A3CE-42F9671681AB}" type="datetimeFigureOut">
              <a:rPr lang="en-US" smtClean="0"/>
              <a:pPr/>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641BE1D-D4D0-4F6B-807C-910A67FEAB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28696-3A8E-4EBE-A3CE-42F9671681AB}" type="datetimeFigureOut">
              <a:rPr lang="en-US" smtClean="0"/>
              <a:pPr/>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641BE1D-D4D0-4F6B-807C-910A67FEAB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4128696-3A8E-4EBE-A3CE-42F9671681AB}"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641BE1D-D4D0-4F6B-807C-910A67FEABA0}"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4128696-3A8E-4EBE-A3CE-42F9671681AB}" type="datetimeFigureOut">
              <a:rPr lang="en-US" smtClean="0"/>
              <a:pPr/>
              <a:t>1/26/2018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641BE1D-D4D0-4F6B-807C-910A67FEABA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4128696-3A8E-4EBE-A3CE-42F9671681AB}" type="datetimeFigureOut">
              <a:rPr lang="en-US" smtClean="0"/>
              <a:pPr/>
              <a:t>1/26/2018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641BE1D-D4D0-4F6B-807C-910A67FEAB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i-ePeyTRv_E"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ufdcQVVFkbc"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youtube.com/watch?v=fgJGschxSm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jHId0eFAjrQ"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Warm-Up:</a:t>
            </a:r>
            <a:br>
              <a:rPr lang="en-US" dirty="0" smtClean="0"/>
            </a:br>
            <a:r>
              <a:rPr lang="en-US" dirty="0" smtClean="0"/>
              <a:t>Spiral Review</a:t>
            </a:r>
            <a:endParaRPr lang="en-US" dirty="0"/>
          </a:p>
        </p:txBody>
      </p:sp>
      <p:sp>
        <p:nvSpPr>
          <p:cNvPr id="5" name="Content Placeholder 4"/>
          <p:cNvSpPr>
            <a:spLocks noGrp="1"/>
          </p:cNvSpPr>
          <p:nvPr>
            <p:ph sz="quarter" idx="1"/>
          </p:nvPr>
        </p:nvSpPr>
        <p:spPr>
          <a:xfrm>
            <a:off x="609600" y="2743200"/>
            <a:ext cx="3886200" cy="4572000"/>
          </a:xfrm>
        </p:spPr>
        <p:txBody>
          <a:bodyPr/>
          <a:lstStyle/>
          <a:p>
            <a:r>
              <a:rPr lang="en-US" dirty="0" smtClean="0"/>
              <a:t>Describe “who” the average soldier was? (age, job, </a:t>
            </a:r>
            <a:r>
              <a:rPr lang="en-US" dirty="0" err="1" smtClean="0"/>
              <a:t>etc</a:t>
            </a:r>
            <a:r>
              <a:rPr lang="en-US" dirty="0" smtClean="0"/>
              <a:t>)</a:t>
            </a:r>
            <a:endParaRPr lang="en-US" dirty="0"/>
          </a:p>
        </p:txBody>
      </p:sp>
      <p:pic>
        <p:nvPicPr>
          <p:cNvPr id="1026" name="Picture 2" descr="http://www.ducksters.com/history/civil_war/civil_war_soldi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372" y="2133600"/>
            <a:ext cx="4235397" cy="357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288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5798" y="623808"/>
            <a:ext cx="8229600" cy="773113"/>
          </a:xfrm>
        </p:spPr>
        <p:txBody>
          <a:bodyPr rtlCol="0">
            <a:normAutofit/>
          </a:bodyPr>
          <a:lstStyle/>
          <a:p>
            <a:pPr eaLnBrk="1" fontAlgn="auto" hangingPunct="1">
              <a:spcAft>
                <a:spcPts val="0"/>
              </a:spcAft>
              <a:defRPr/>
            </a:pPr>
            <a:r>
              <a:rPr lang="en-US" sz="4000" dirty="0" smtClean="0">
                <a:solidFill>
                  <a:srgbClr val="5F5F5F"/>
                </a:solidFill>
                <a:latin typeface="Georgia" pitchFamily="18" charset="0"/>
                <a:ea typeface="+mj-ea"/>
                <a:cs typeface="+mj-cs"/>
              </a:rPr>
              <a:t>What They Ate</a:t>
            </a:r>
          </a:p>
        </p:txBody>
      </p:sp>
      <p:sp>
        <p:nvSpPr>
          <p:cNvPr id="2" name="Content Placeholder 1"/>
          <p:cNvSpPr>
            <a:spLocks noGrp="1"/>
          </p:cNvSpPr>
          <p:nvPr>
            <p:ph sz="half" idx="1"/>
          </p:nvPr>
        </p:nvSpPr>
        <p:spPr/>
        <p:txBody>
          <a:bodyPr/>
          <a:lstStyle/>
          <a:p>
            <a:r>
              <a:rPr lang="en-US" sz="2200" dirty="0" smtClean="0">
                <a:latin typeface="Georgia" pitchFamily="18" charset="0"/>
              </a:rPr>
              <a:t>Salt pork, bacon, or beef </a:t>
            </a:r>
          </a:p>
          <a:p>
            <a:r>
              <a:rPr lang="en-US" sz="2200" dirty="0">
                <a:latin typeface="Georgia" pitchFamily="18" charset="0"/>
              </a:rPr>
              <a:t>S</a:t>
            </a:r>
            <a:r>
              <a:rPr lang="en-US" sz="2200" dirty="0" smtClean="0">
                <a:latin typeface="Georgia" pitchFamily="18" charset="0"/>
              </a:rPr>
              <a:t>oft bread, flour, cornmeal, or hardtack </a:t>
            </a:r>
          </a:p>
          <a:p>
            <a:r>
              <a:rPr lang="en-US" sz="2200" dirty="0">
                <a:latin typeface="Georgia" pitchFamily="18" charset="0"/>
              </a:rPr>
              <a:t>B</a:t>
            </a:r>
            <a:r>
              <a:rPr lang="en-US" sz="2200" dirty="0" smtClean="0">
                <a:latin typeface="Georgia" pitchFamily="18" charset="0"/>
              </a:rPr>
              <a:t>eans or </a:t>
            </a:r>
            <a:r>
              <a:rPr lang="en-US" sz="2200" dirty="0">
                <a:latin typeface="Georgia" pitchFamily="18" charset="0"/>
              </a:rPr>
              <a:t>peas</a:t>
            </a:r>
          </a:p>
          <a:p>
            <a:r>
              <a:rPr lang="en-US" sz="2200" dirty="0">
                <a:latin typeface="Georgia" pitchFamily="18" charset="0"/>
              </a:rPr>
              <a:t>R</a:t>
            </a:r>
            <a:r>
              <a:rPr lang="en-US" sz="2200" dirty="0" smtClean="0">
                <a:latin typeface="Georgia" pitchFamily="18" charset="0"/>
              </a:rPr>
              <a:t>ice or </a:t>
            </a:r>
            <a:r>
              <a:rPr lang="en-US" sz="2200" dirty="0">
                <a:latin typeface="Georgia" pitchFamily="18" charset="0"/>
              </a:rPr>
              <a:t>hominy</a:t>
            </a:r>
          </a:p>
          <a:p>
            <a:r>
              <a:rPr lang="en-US" sz="2200" dirty="0">
                <a:latin typeface="Georgia" pitchFamily="18" charset="0"/>
              </a:rPr>
              <a:t>C</a:t>
            </a:r>
            <a:r>
              <a:rPr lang="en-US" sz="2200" dirty="0" smtClean="0">
                <a:latin typeface="Georgia" pitchFamily="18" charset="0"/>
              </a:rPr>
              <a:t>offee</a:t>
            </a:r>
            <a:endParaRPr lang="en-US" sz="2200" dirty="0">
              <a:latin typeface="Georgia" pitchFamily="18" charset="0"/>
            </a:endParaRPr>
          </a:p>
          <a:p>
            <a:r>
              <a:rPr lang="en-US" sz="2200" dirty="0">
                <a:latin typeface="Georgia" pitchFamily="18" charset="0"/>
              </a:rPr>
              <a:t>T</a:t>
            </a:r>
            <a:r>
              <a:rPr lang="en-US" sz="2200" dirty="0" smtClean="0">
                <a:latin typeface="Georgia" pitchFamily="18" charset="0"/>
              </a:rPr>
              <a:t>ea</a:t>
            </a:r>
            <a:endParaRPr lang="en-US" sz="2200" dirty="0">
              <a:latin typeface="Georgia" pitchFamily="18" charset="0"/>
            </a:endParaRPr>
          </a:p>
          <a:p>
            <a:r>
              <a:rPr lang="en-US" sz="2200" dirty="0">
                <a:latin typeface="Georgia" pitchFamily="18" charset="0"/>
              </a:rPr>
              <a:t>S</a:t>
            </a:r>
            <a:r>
              <a:rPr lang="en-US" sz="2200" dirty="0" smtClean="0">
                <a:latin typeface="Georgia" pitchFamily="18" charset="0"/>
              </a:rPr>
              <a:t>ugar</a:t>
            </a:r>
            <a:endParaRPr lang="en-US" sz="2200" dirty="0">
              <a:latin typeface="Georgia" pitchFamily="18" charset="0"/>
            </a:endParaRPr>
          </a:p>
          <a:p>
            <a:r>
              <a:rPr lang="en-US" sz="2200" dirty="0">
                <a:latin typeface="Georgia" pitchFamily="18" charset="0"/>
              </a:rPr>
              <a:t>V</a:t>
            </a:r>
            <a:r>
              <a:rPr lang="en-US" sz="2200" dirty="0" smtClean="0">
                <a:latin typeface="Georgia" pitchFamily="18" charset="0"/>
              </a:rPr>
              <a:t>inegar</a:t>
            </a:r>
            <a:endParaRPr lang="en-US" sz="2200" dirty="0">
              <a:latin typeface="Georgia" pitchFamily="18" charset="0"/>
            </a:endParaRPr>
          </a:p>
          <a:p>
            <a:r>
              <a:rPr lang="en-US" sz="2200" dirty="0">
                <a:latin typeface="Georgia" pitchFamily="18" charset="0"/>
              </a:rPr>
              <a:t>M</a:t>
            </a:r>
            <a:r>
              <a:rPr lang="en-US" sz="2200" dirty="0" smtClean="0">
                <a:latin typeface="Georgia" pitchFamily="18" charset="0"/>
              </a:rPr>
              <a:t>olasses</a:t>
            </a:r>
            <a:endParaRPr lang="en-US" sz="2200" dirty="0">
              <a:latin typeface="Georgia" pitchFamily="18" charset="0"/>
            </a:endParaRP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1960" y="1521514"/>
            <a:ext cx="4449712" cy="4864206"/>
          </a:xfrm>
          <a:prstGeom prst="rect">
            <a:avLst/>
          </a:prstGeom>
        </p:spPr>
      </p:pic>
    </p:spTree>
    <p:extLst>
      <p:ext uri="{BB962C8B-B14F-4D97-AF65-F5344CB8AC3E}">
        <p14:creationId xmlns:p14="http://schemas.microsoft.com/office/powerpoint/2010/main" val="758779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9"/>
          <p:cNvSpPr>
            <a:spLocks noGrp="1" noChangeArrowheads="1"/>
          </p:cNvSpPr>
          <p:nvPr>
            <p:ph type="title"/>
          </p:nvPr>
        </p:nvSpPr>
        <p:spPr/>
        <p:txBody>
          <a:bodyPr rtlCol="0">
            <a:normAutofit/>
          </a:bodyPr>
          <a:lstStyle/>
          <a:p>
            <a:pPr eaLnBrk="1" fontAlgn="auto" hangingPunct="1">
              <a:spcAft>
                <a:spcPts val="0"/>
              </a:spcAft>
              <a:defRPr/>
            </a:pPr>
            <a:r>
              <a:rPr lang="en-US" sz="4000" dirty="0" smtClean="0">
                <a:solidFill>
                  <a:srgbClr val="5F5F5F"/>
                </a:solidFill>
                <a:latin typeface="Georgia" pitchFamily="18" charset="0"/>
                <a:ea typeface="+mj-ea"/>
                <a:cs typeface="+mj-cs"/>
              </a:rPr>
              <a:t>Where They Slept</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47622" y="1600200"/>
            <a:ext cx="6848756" cy="4205288"/>
          </a:xfrm>
        </p:spPr>
      </p:pic>
    </p:spTree>
    <p:extLst>
      <p:ext uri="{BB962C8B-B14F-4D97-AF65-F5344CB8AC3E}">
        <p14:creationId xmlns:p14="http://schemas.microsoft.com/office/powerpoint/2010/main" val="55760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0626"/>
            <a:ext cx="8229600" cy="773113"/>
          </a:xfrm>
        </p:spPr>
        <p:txBody>
          <a:bodyPr/>
          <a:lstStyle/>
          <a:p>
            <a:r>
              <a:rPr lang="en-US" sz="4000" dirty="0" smtClean="0">
                <a:solidFill>
                  <a:srgbClr val="5F5F5F"/>
                </a:solidFill>
              </a:rPr>
              <a:t>How </a:t>
            </a:r>
            <a:r>
              <a:rPr lang="en-US" sz="4000" dirty="0">
                <a:solidFill>
                  <a:srgbClr val="5F5F5F"/>
                </a:solidFill>
              </a:rPr>
              <a:t>T</a:t>
            </a:r>
            <a:r>
              <a:rPr lang="en-US" sz="4000" dirty="0" smtClean="0">
                <a:solidFill>
                  <a:srgbClr val="5F5F5F"/>
                </a:solidFill>
              </a:rPr>
              <a:t>hey Communicated</a:t>
            </a:r>
            <a:endParaRPr lang="en-US" sz="4000" dirty="0">
              <a:solidFill>
                <a:srgbClr val="5F5F5F"/>
              </a:solidFill>
            </a:endParaRP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15616" y="1600199"/>
            <a:ext cx="6540641" cy="4869966"/>
          </a:xfrm>
        </p:spPr>
      </p:pic>
    </p:spTree>
    <p:extLst>
      <p:ext uri="{BB962C8B-B14F-4D97-AF65-F5344CB8AC3E}">
        <p14:creationId xmlns:p14="http://schemas.microsoft.com/office/powerpoint/2010/main" val="2991861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F5F5F"/>
                </a:solidFill>
              </a:rPr>
              <a:t>When They Weren’t Fighting</a:t>
            </a:r>
            <a:endParaRPr lang="en-US" dirty="0">
              <a:solidFill>
                <a:srgbClr val="5F5F5F"/>
              </a:solidFill>
            </a:endParaRPr>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58890" y="1838924"/>
            <a:ext cx="4035219" cy="3754826"/>
          </a:xfrm>
        </p:spPr>
      </p:pic>
      <p:sp>
        <p:nvSpPr>
          <p:cNvPr id="4" name="Content Placeholder 3"/>
          <p:cNvSpPr>
            <a:spLocks noGrp="1"/>
          </p:cNvSpPr>
          <p:nvPr>
            <p:ph sz="half" idx="2"/>
          </p:nvPr>
        </p:nvSpPr>
        <p:spPr>
          <a:xfrm>
            <a:off x="4648200" y="1844824"/>
            <a:ext cx="4038600" cy="3987177"/>
          </a:xfrm>
        </p:spPr>
        <p:txBody>
          <a:bodyPr/>
          <a:lstStyle/>
          <a:p>
            <a:pPr marL="0" indent="0">
              <a:buNone/>
            </a:pPr>
            <a:r>
              <a:rPr lang="en-US" sz="2200" dirty="0" smtClean="0">
                <a:latin typeface="Georgia" pitchFamily="18" charset="0"/>
              </a:rPr>
              <a:t>“first </a:t>
            </a:r>
            <a:r>
              <a:rPr lang="en-US" sz="2200" dirty="0">
                <a:latin typeface="Georgia" pitchFamily="18" charset="0"/>
              </a:rPr>
              <a:t>thing in the morning is drill, then drill, then drill again. Then drill, drill, a little more drill. Then drill and lastly drill. Between drills, we drill….” </a:t>
            </a:r>
            <a:r>
              <a:rPr lang="en-US" sz="2200" dirty="0" smtClean="0">
                <a:latin typeface="Georgia" pitchFamily="18" charset="0"/>
              </a:rPr>
              <a:t>    </a:t>
            </a:r>
          </a:p>
          <a:p>
            <a:pPr marL="0" indent="0">
              <a:buNone/>
            </a:pPr>
            <a:r>
              <a:rPr lang="en-US" sz="2200" dirty="0">
                <a:latin typeface="Georgia" pitchFamily="18" charset="0"/>
              </a:rPr>
              <a:t>	</a:t>
            </a:r>
            <a:r>
              <a:rPr lang="en-US" sz="2200" dirty="0" smtClean="0">
                <a:latin typeface="Georgia" pitchFamily="18" charset="0"/>
              </a:rPr>
              <a:t>		– </a:t>
            </a:r>
            <a:r>
              <a:rPr lang="en-US" sz="2200" dirty="0">
                <a:latin typeface="Georgia" pitchFamily="18" charset="0"/>
              </a:rPr>
              <a:t>Union </a:t>
            </a:r>
            <a:r>
              <a:rPr lang="en-US" sz="2200" dirty="0" smtClean="0">
                <a:latin typeface="Georgia" pitchFamily="18" charset="0"/>
              </a:rPr>
              <a:t>Soldier</a:t>
            </a:r>
            <a:endParaRPr lang="en-US" sz="2200" dirty="0">
              <a:latin typeface="Georgia" pitchFamily="18" charset="0"/>
            </a:endParaRPr>
          </a:p>
        </p:txBody>
      </p:sp>
    </p:spTree>
    <p:extLst>
      <p:ext uri="{BB962C8B-B14F-4D97-AF65-F5344CB8AC3E}">
        <p14:creationId xmlns:p14="http://schemas.microsoft.com/office/powerpoint/2010/main" val="3815706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Life and Death</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475656" y="1772815"/>
            <a:ext cx="6120680" cy="4295971"/>
          </a:xfrm>
        </p:spPr>
      </p:pic>
    </p:spTree>
    <p:extLst>
      <p:ext uri="{BB962C8B-B14F-4D97-AF65-F5344CB8AC3E}">
        <p14:creationId xmlns:p14="http://schemas.microsoft.com/office/powerpoint/2010/main" val="2575680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z="4000" dirty="0" smtClean="0">
                <a:solidFill>
                  <a:srgbClr val="5F5F5F"/>
                </a:solidFill>
                <a:latin typeface="Georgia" pitchFamily="18" charset="0"/>
              </a:rPr>
              <a:t>Life and Death</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r>
              <a:rPr lang="en-US" sz="2800" dirty="0" smtClean="0">
                <a:latin typeface="Georgia" pitchFamily="18" charset="0"/>
                <a:ea typeface="+mn-ea"/>
                <a:cs typeface="Arial" pitchFamily="34" charset="0"/>
              </a:rPr>
              <a:t>Disease and Hygiene </a:t>
            </a:r>
          </a:p>
          <a:p>
            <a:pPr lvl="1" eaLnBrk="1" fontAlgn="auto" hangingPunct="1">
              <a:spcAft>
                <a:spcPts val="0"/>
              </a:spcAft>
              <a:buFont typeface="Arial" pitchFamily="34" charset="0"/>
              <a:buChar char="•"/>
              <a:defRPr/>
            </a:pPr>
            <a:r>
              <a:rPr lang="en-US" sz="2400" dirty="0" smtClean="0">
                <a:latin typeface="Georgia" pitchFamily="18" charset="0"/>
                <a:ea typeface="+mn-ea"/>
                <a:cs typeface="Arial" pitchFamily="34" charset="0"/>
              </a:rPr>
              <a:t>Everyone and everything smelled during the Civil War. </a:t>
            </a:r>
          </a:p>
          <a:p>
            <a:pPr lvl="1" fontAlgn="auto">
              <a:spcAft>
                <a:spcPts val="0"/>
              </a:spcAft>
              <a:buFont typeface="Arial" pitchFamily="34" charset="0"/>
              <a:buChar char="•"/>
              <a:defRPr/>
            </a:pPr>
            <a:r>
              <a:rPr lang="en-US" sz="2400" smtClean="0">
                <a:latin typeface="Georgia" pitchFamily="18" charset="0"/>
                <a:cs typeface="Arial" pitchFamily="34" charset="0"/>
              </a:rPr>
              <a:t>Dysentery </a:t>
            </a:r>
            <a:r>
              <a:rPr lang="en-US" sz="2400" smtClean="0">
                <a:latin typeface="Georgia" pitchFamily="18" charset="0"/>
                <a:ea typeface="+mn-ea"/>
                <a:cs typeface="Arial" pitchFamily="34" charset="0"/>
              </a:rPr>
              <a:t>(d</a:t>
            </a:r>
            <a:r>
              <a:rPr lang="en-US" sz="2400" smtClean="0">
                <a:latin typeface="Georgia" pitchFamily="18" charset="0"/>
                <a:cs typeface="Arial" pitchFamily="34" charset="0"/>
              </a:rPr>
              <a:t>iarrhea</a:t>
            </a:r>
            <a:r>
              <a:rPr lang="en-US" sz="2400" smtClean="0">
                <a:latin typeface="Georgia" pitchFamily="18" charset="0"/>
                <a:ea typeface="+mn-ea"/>
                <a:cs typeface="Arial" pitchFamily="34" charset="0"/>
              </a:rPr>
              <a:t>) </a:t>
            </a:r>
            <a:r>
              <a:rPr lang="en-US" sz="2400" dirty="0" smtClean="0">
                <a:latin typeface="Georgia" pitchFamily="18" charset="0"/>
                <a:ea typeface="+mn-ea"/>
                <a:cs typeface="Arial" pitchFamily="34" charset="0"/>
              </a:rPr>
              <a:t>was the greatest killer during the Civil War.</a:t>
            </a:r>
            <a:endParaRPr lang="en-US" sz="2400" dirty="0">
              <a:latin typeface="Georgia" pitchFamily="18" charset="0"/>
              <a:ea typeface="+mn-ea"/>
              <a:cs typeface="Arial" pitchFamily="34" charset="0"/>
            </a:endParaRPr>
          </a:p>
          <a:p>
            <a:pPr lvl="1" eaLnBrk="1" fontAlgn="auto" hangingPunct="1">
              <a:spcAft>
                <a:spcPts val="0"/>
              </a:spcAft>
              <a:buFont typeface="Arial" pitchFamily="34" charset="0"/>
              <a:buChar char="•"/>
              <a:defRPr/>
            </a:pPr>
            <a:r>
              <a:rPr lang="en-US" sz="2400" dirty="0" smtClean="0">
                <a:latin typeface="Georgia" pitchFamily="18" charset="0"/>
                <a:ea typeface="+mn-ea"/>
                <a:cs typeface="Arial" pitchFamily="34" charset="0"/>
              </a:rPr>
              <a:t>Of </a:t>
            </a:r>
            <a:r>
              <a:rPr lang="en-US" sz="2400" dirty="0">
                <a:latin typeface="Georgia" pitchFamily="18" charset="0"/>
                <a:ea typeface="+mn-ea"/>
                <a:cs typeface="Arial" pitchFamily="34" charset="0"/>
              </a:rPr>
              <a:t>the </a:t>
            </a:r>
            <a:r>
              <a:rPr lang="en-US" sz="2400" dirty="0" smtClean="0">
                <a:latin typeface="Georgia" pitchFamily="18" charset="0"/>
                <a:ea typeface="+mn-ea"/>
                <a:cs typeface="Arial" pitchFamily="34" charset="0"/>
              </a:rPr>
              <a:t>more than 620,000 </a:t>
            </a:r>
            <a:r>
              <a:rPr lang="en-US" sz="2400" dirty="0">
                <a:latin typeface="Georgia" pitchFamily="18" charset="0"/>
                <a:ea typeface="+mn-ea"/>
                <a:cs typeface="Arial" pitchFamily="34" charset="0"/>
              </a:rPr>
              <a:t>soldiers who died in the war, </a:t>
            </a:r>
            <a:r>
              <a:rPr lang="en-US" sz="2400" dirty="0" smtClean="0">
                <a:latin typeface="Georgia" pitchFamily="18" charset="0"/>
                <a:ea typeface="+mn-ea"/>
                <a:cs typeface="Arial" pitchFamily="34" charset="0"/>
              </a:rPr>
              <a:t>more than </a:t>
            </a:r>
            <a:r>
              <a:rPr lang="en-US" sz="2400" dirty="0">
                <a:latin typeface="Georgia" pitchFamily="18" charset="0"/>
                <a:ea typeface="+mn-ea"/>
                <a:cs typeface="Arial" pitchFamily="34" charset="0"/>
              </a:rPr>
              <a:t>400,000 died of sickness and disease. </a:t>
            </a:r>
          </a:p>
          <a:p>
            <a:pPr eaLnBrk="1" fontAlgn="auto" hangingPunct="1">
              <a:spcAft>
                <a:spcPts val="0"/>
              </a:spcAft>
              <a:buFont typeface="Arial" pitchFamily="34" charset="0"/>
              <a:buChar char="•"/>
              <a:defRPr/>
            </a:pPr>
            <a:endParaRPr lang="en-US" dirty="0">
              <a:ea typeface="+mn-ea"/>
              <a:cs typeface="+mn-cs"/>
            </a:endParaRPr>
          </a:p>
        </p:txBody>
      </p:sp>
    </p:spTree>
    <p:extLst>
      <p:ext uri="{BB962C8B-B14F-4D97-AF65-F5344CB8AC3E}">
        <p14:creationId xmlns:p14="http://schemas.microsoft.com/office/powerpoint/2010/main" val="3493320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Lives of Soldiers:</a:t>
            </a:r>
            <a:br>
              <a:rPr lang="en-US" dirty="0" smtClean="0"/>
            </a:br>
            <a:r>
              <a:rPr lang="en-US" dirty="0" smtClean="0"/>
              <a:t>The Reality of War	</a:t>
            </a:r>
            <a:endParaRPr lang="en-US" dirty="0"/>
          </a:p>
        </p:txBody>
      </p:sp>
      <p:sp>
        <p:nvSpPr>
          <p:cNvPr id="5" name="Content Placeholder 4"/>
          <p:cNvSpPr>
            <a:spLocks noGrp="1"/>
          </p:cNvSpPr>
          <p:nvPr>
            <p:ph sz="quarter" idx="1"/>
          </p:nvPr>
        </p:nvSpPr>
        <p:spPr>
          <a:xfrm>
            <a:off x="228600" y="1589566"/>
            <a:ext cx="5181600" cy="5268433"/>
          </a:xfrm>
        </p:spPr>
        <p:txBody>
          <a:bodyPr>
            <a:normAutofit fontScale="62500" lnSpcReduction="20000"/>
          </a:bodyPr>
          <a:lstStyle/>
          <a:p>
            <a:r>
              <a:rPr lang="en-US" dirty="0" smtClean="0"/>
              <a:t>In both, N &amp; S, civilians and soldiers suffered throughout the war</a:t>
            </a:r>
          </a:p>
          <a:p>
            <a:r>
              <a:rPr lang="en-US" dirty="0" smtClean="0"/>
              <a:t>At start, men on both sides rushed to enlist</a:t>
            </a:r>
          </a:p>
          <a:p>
            <a:pPr lvl="1"/>
            <a:r>
              <a:rPr lang="en-US" dirty="0" smtClean="0"/>
              <a:t>Not so much the case later</a:t>
            </a:r>
          </a:p>
          <a:p>
            <a:r>
              <a:rPr lang="en-US" dirty="0" smtClean="0"/>
              <a:t>Most of time, soldiers lived in camps</a:t>
            </a:r>
          </a:p>
          <a:p>
            <a:pPr lvl="1"/>
            <a:r>
              <a:rPr lang="en-US" dirty="0" smtClean="0"/>
              <a:t>Had pleasant moments</a:t>
            </a:r>
          </a:p>
          <a:p>
            <a:pPr lvl="2"/>
            <a:r>
              <a:rPr lang="en-US" dirty="0" smtClean="0"/>
              <a:t>Songs, stories, letters, games, etc.</a:t>
            </a:r>
          </a:p>
          <a:p>
            <a:pPr lvl="1"/>
            <a:r>
              <a:rPr lang="en-US" dirty="0" smtClean="0"/>
              <a:t>Mostly dull… drills, bad food, marches and rain</a:t>
            </a:r>
          </a:p>
          <a:p>
            <a:r>
              <a:rPr lang="en-US" dirty="0" smtClean="0"/>
              <a:t>Reality of war not far away though</a:t>
            </a:r>
          </a:p>
          <a:p>
            <a:pPr lvl="1"/>
            <a:r>
              <a:rPr lang="en-US" dirty="0" smtClean="0"/>
              <a:t>Suffered terrible losses</a:t>
            </a:r>
          </a:p>
          <a:p>
            <a:pPr lvl="2"/>
            <a:r>
              <a:rPr lang="en-US" dirty="0" smtClean="0"/>
              <a:t>New weapons fired w/ greater accuracy &amp; distance</a:t>
            </a:r>
          </a:p>
          <a:p>
            <a:pPr lvl="1"/>
            <a:r>
              <a:rPr lang="en-US" dirty="0" smtClean="0"/>
              <a:t>Med facilities overwhelmed w/ casualties &amp; wounded</a:t>
            </a:r>
          </a:p>
          <a:p>
            <a:pPr lvl="2"/>
            <a:r>
              <a:rPr lang="en-US" dirty="0" smtClean="0"/>
              <a:t>After Shiloh some waited in rain for 24+ hours waiting for treatment!!!</a:t>
            </a:r>
          </a:p>
          <a:p>
            <a:pPr lvl="2"/>
            <a:r>
              <a:rPr lang="en-US" dirty="0" smtClean="0"/>
              <a:t>Many died waiting in agony</a:t>
            </a:r>
          </a:p>
          <a:p>
            <a:r>
              <a:rPr lang="en-US" dirty="0" smtClean="0"/>
              <a:t>b/c of horrors, many deserted</a:t>
            </a:r>
          </a:p>
          <a:p>
            <a:pPr lvl="1"/>
            <a:r>
              <a:rPr lang="en-US" dirty="0" smtClean="0"/>
              <a:t>1 of 11 Union soldiers</a:t>
            </a:r>
          </a:p>
          <a:p>
            <a:pPr lvl="1"/>
            <a:r>
              <a:rPr lang="en-US" dirty="0" smtClean="0"/>
              <a:t>1 of 8 </a:t>
            </a:r>
            <a:r>
              <a:rPr lang="en-US" dirty="0" err="1" smtClean="0"/>
              <a:t>Rebs</a:t>
            </a:r>
            <a:endParaRPr lang="en-US" dirty="0" smtClean="0"/>
          </a:p>
          <a:p>
            <a:pPr lvl="2"/>
            <a:r>
              <a:rPr lang="en-US" dirty="0" err="1" smtClean="0"/>
              <a:t>Rebs</a:t>
            </a:r>
            <a:r>
              <a:rPr lang="en-US" dirty="0" smtClean="0"/>
              <a:t> faced extreme lack of food and supplies</a:t>
            </a:r>
          </a:p>
          <a:p>
            <a:endParaRPr lang="en-US" dirty="0"/>
          </a:p>
        </p:txBody>
      </p:sp>
      <p:pic>
        <p:nvPicPr>
          <p:cNvPr id="1026" name="Picture 2" descr="http://www.sonofthesouth.net/leefoundation/civil-war-field-hospital.jpg">
            <a:hlinkClick r:id="rId3"/>
          </p:cNvPr>
          <p:cNvPicPr>
            <a:picLocks noChangeAspect="1" noChangeArrowheads="1"/>
          </p:cNvPicPr>
          <p:nvPr/>
        </p:nvPicPr>
        <p:blipFill>
          <a:blip r:embed="rId4"/>
          <a:srcRect/>
          <a:stretch>
            <a:fillRect/>
          </a:stretch>
        </p:blipFill>
        <p:spPr bwMode="auto">
          <a:xfrm>
            <a:off x="5486400" y="1752600"/>
            <a:ext cx="3448050"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down)">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down)">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down)">
                                      <p:cBhvr>
                                        <p:cTn id="21" dur="500"/>
                                        <p:tgtEl>
                                          <p:spTgt spid="5">
                                            <p:txEl>
                                              <p:pRg st="1" end="1"/>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down)">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wipe(down)">
                                      <p:cBhvr>
                                        <p:cTn id="29" dur="500"/>
                                        <p:tgtEl>
                                          <p:spTgt spid="5">
                                            <p:txEl>
                                              <p:pRg st="3" end="3"/>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wipe(down)">
                                      <p:cBhvr>
                                        <p:cTn id="35" dur="500"/>
                                        <p:tgtEl>
                                          <p:spTgt spid="5">
                                            <p:txEl>
                                              <p:pRg st="5" end="5"/>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wipe(down)">
                                      <p:cBhvr>
                                        <p:cTn id="38" dur="500"/>
                                        <p:tgtEl>
                                          <p:spTgt spid="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wipe(down)">
                                      <p:cBhvr>
                                        <p:cTn id="43" dur="500"/>
                                        <p:tgtEl>
                                          <p:spTgt spid="5">
                                            <p:txEl>
                                              <p:pRg st="7" end="7"/>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animEffect transition="in" filter="wipe(down)">
                                      <p:cBhvr>
                                        <p:cTn id="46" dur="500"/>
                                        <p:tgtEl>
                                          <p:spTgt spid="5">
                                            <p:txEl>
                                              <p:pRg st="8" end="8"/>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Effect transition="in" filter="wipe(down)">
                                      <p:cBhvr>
                                        <p:cTn id="49" dur="500"/>
                                        <p:tgtEl>
                                          <p:spTgt spid="5">
                                            <p:txEl>
                                              <p:pRg st="9" end="9"/>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wipe(down)">
                                      <p:cBhvr>
                                        <p:cTn id="52" dur="500"/>
                                        <p:tgtEl>
                                          <p:spTgt spid="5">
                                            <p:txEl>
                                              <p:pRg st="10" end="10"/>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Effect transition="in" filter="wipe(down)">
                                      <p:cBhvr>
                                        <p:cTn id="55" dur="500"/>
                                        <p:tgtEl>
                                          <p:spTgt spid="5">
                                            <p:txEl>
                                              <p:pRg st="11" end="11"/>
                                            </p:tx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
                                            <p:txEl>
                                              <p:pRg st="12" end="12"/>
                                            </p:txEl>
                                          </p:spTgt>
                                        </p:tgtEl>
                                        <p:attrNameLst>
                                          <p:attrName>style.visibility</p:attrName>
                                        </p:attrNameLst>
                                      </p:cBhvr>
                                      <p:to>
                                        <p:strVal val="visible"/>
                                      </p:to>
                                    </p:set>
                                    <p:animEffect transition="in" filter="wipe(down)">
                                      <p:cBhvr>
                                        <p:cTn id="58" dur="500"/>
                                        <p:tgtEl>
                                          <p:spTgt spid="5">
                                            <p:txEl>
                                              <p:pRg st="12" end="1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5">
                                            <p:txEl>
                                              <p:pRg st="13" end="13"/>
                                            </p:txEl>
                                          </p:spTgt>
                                        </p:tgtEl>
                                        <p:attrNameLst>
                                          <p:attrName>style.visibility</p:attrName>
                                        </p:attrNameLst>
                                      </p:cBhvr>
                                      <p:to>
                                        <p:strVal val="visible"/>
                                      </p:to>
                                    </p:set>
                                    <p:animEffect transition="in" filter="wipe(down)">
                                      <p:cBhvr>
                                        <p:cTn id="63" dur="500"/>
                                        <p:tgtEl>
                                          <p:spTgt spid="5">
                                            <p:txEl>
                                              <p:pRg st="13" end="13"/>
                                            </p:txEl>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5">
                                            <p:txEl>
                                              <p:pRg st="14" end="14"/>
                                            </p:txEl>
                                          </p:spTgt>
                                        </p:tgtEl>
                                        <p:attrNameLst>
                                          <p:attrName>style.visibility</p:attrName>
                                        </p:attrNameLst>
                                      </p:cBhvr>
                                      <p:to>
                                        <p:strVal val="visible"/>
                                      </p:to>
                                    </p:set>
                                    <p:animEffect transition="in" filter="wipe(down)">
                                      <p:cBhvr>
                                        <p:cTn id="66" dur="500"/>
                                        <p:tgtEl>
                                          <p:spTgt spid="5">
                                            <p:txEl>
                                              <p:pRg st="14" end="14"/>
                                            </p:txEl>
                                          </p:spTgt>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5">
                                            <p:txEl>
                                              <p:pRg st="15" end="15"/>
                                            </p:txEl>
                                          </p:spTgt>
                                        </p:tgtEl>
                                        <p:attrNameLst>
                                          <p:attrName>style.visibility</p:attrName>
                                        </p:attrNameLst>
                                      </p:cBhvr>
                                      <p:to>
                                        <p:strVal val="visible"/>
                                      </p:to>
                                    </p:set>
                                    <p:animEffect transition="in" filter="wipe(down)">
                                      <p:cBhvr>
                                        <p:cTn id="69" dur="500"/>
                                        <p:tgtEl>
                                          <p:spTgt spid="5">
                                            <p:txEl>
                                              <p:pRg st="15" end="15"/>
                                            </p:txEl>
                                          </p:spTgt>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
                                            <p:txEl>
                                              <p:pRg st="16" end="16"/>
                                            </p:txEl>
                                          </p:spTgt>
                                        </p:tgtEl>
                                        <p:attrNameLst>
                                          <p:attrName>style.visibility</p:attrName>
                                        </p:attrNameLst>
                                      </p:cBhvr>
                                      <p:to>
                                        <p:strVal val="visible"/>
                                      </p:to>
                                    </p:set>
                                    <p:animEffect transition="in" filter="wipe(down)">
                                      <p:cBhvr>
                                        <p:cTn id="72" dur="5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Women in the War:</a:t>
            </a:r>
            <a:br>
              <a:rPr lang="en-US" dirty="0" smtClean="0"/>
            </a:br>
            <a:r>
              <a:rPr lang="en-US" dirty="0" smtClean="0"/>
              <a:t>Background</a:t>
            </a:r>
            <a:endParaRPr lang="en-US" dirty="0"/>
          </a:p>
        </p:txBody>
      </p:sp>
      <p:sp>
        <p:nvSpPr>
          <p:cNvPr id="4" name="Content Placeholder 3"/>
          <p:cNvSpPr>
            <a:spLocks noGrp="1"/>
          </p:cNvSpPr>
          <p:nvPr>
            <p:ph sz="quarter" idx="2"/>
          </p:nvPr>
        </p:nvSpPr>
        <p:spPr>
          <a:xfrm>
            <a:off x="4844900" y="1589566"/>
            <a:ext cx="4299099" cy="5268433"/>
          </a:xfrm>
        </p:spPr>
        <p:txBody>
          <a:bodyPr>
            <a:normAutofit fontScale="92500" lnSpcReduction="20000"/>
          </a:bodyPr>
          <a:lstStyle/>
          <a:p>
            <a:r>
              <a:rPr lang="en-US" dirty="0" smtClean="0"/>
              <a:t>b/c of war, many women took on new roles</a:t>
            </a:r>
          </a:p>
          <a:p>
            <a:pPr lvl="1"/>
            <a:r>
              <a:rPr lang="en-US" dirty="0" smtClean="0"/>
              <a:t>Teachers, office workers, salesclerks, </a:t>
            </a:r>
            <a:r>
              <a:rPr lang="en-US" dirty="0" err="1" smtClean="0"/>
              <a:t>gov’t</a:t>
            </a:r>
            <a:r>
              <a:rPr lang="en-US" dirty="0" smtClean="0"/>
              <a:t> workers, factories, farms, etc.</a:t>
            </a:r>
          </a:p>
          <a:p>
            <a:r>
              <a:rPr lang="en-US" dirty="0" smtClean="0"/>
              <a:t>Suffered losses of husbands, fathers, brothers, and sons</a:t>
            </a:r>
          </a:p>
          <a:p>
            <a:pPr lvl="1"/>
            <a:r>
              <a:rPr lang="en-US" dirty="0" smtClean="0"/>
              <a:t>Performed many jobs to help cause</a:t>
            </a:r>
          </a:p>
          <a:p>
            <a:pPr lvl="2"/>
            <a:r>
              <a:rPr lang="en-US" dirty="0" smtClean="0"/>
              <a:t>Rolled bandages, wove blankets, made ammo, etc.</a:t>
            </a:r>
          </a:p>
          <a:p>
            <a:pPr lvl="1"/>
            <a:r>
              <a:rPr lang="en-US" dirty="0" smtClean="0"/>
              <a:t>Children helped too</a:t>
            </a:r>
          </a:p>
          <a:p>
            <a:pPr lvl="2"/>
            <a:r>
              <a:rPr lang="en-US" dirty="0" smtClean="0"/>
              <a:t>Collected food, clothing, medicine, raised $$$, etc.</a:t>
            </a:r>
            <a:endParaRPr lang="en-US" dirty="0"/>
          </a:p>
        </p:txBody>
      </p:sp>
      <p:pic>
        <p:nvPicPr>
          <p:cNvPr id="9218" name="Picture 2" descr="http://www.nps.gov/history/history/online_books/civil_war_series/4/images/fig26.jpg">
            <a:hlinkClick r:id="rId3"/>
          </p:cNvPr>
          <p:cNvPicPr>
            <a:picLocks noChangeAspect="1" noChangeArrowheads="1"/>
          </p:cNvPicPr>
          <p:nvPr/>
        </p:nvPicPr>
        <p:blipFill>
          <a:blip r:embed="rId4"/>
          <a:srcRect/>
          <a:stretch>
            <a:fillRect/>
          </a:stretch>
        </p:blipFill>
        <p:spPr bwMode="auto">
          <a:xfrm>
            <a:off x="304800" y="1905000"/>
            <a:ext cx="4362450" cy="43148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wipe(down)">
                                      <p:cBhvr>
                                        <p:cTn id="11" dur="500"/>
                                        <p:tgtEl>
                                          <p:spTgt spid="92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down)">
                                      <p:cBhvr>
                                        <p:cTn id="16" dur="500"/>
                                        <p:tgtEl>
                                          <p:spTgt spid="4">
                                            <p:txEl>
                                              <p:pRg st="0" end="0"/>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down)">
                                      <p:cBhvr>
                                        <p:cTn id="30" dur="500"/>
                                        <p:tgtEl>
                                          <p:spTgt spid="4">
                                            <p:txEl>
                                              <p:pRg st="4" end="4"/>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wipe(down)">
                                      <p:cBhvr>
                                        <p:cTn id="33" dur="500"/>
                                        <p:tgtEl>
                                          <p:spTgt spid="4">
                                            <p:txEl>
                                              <p:pRg st="5" end="5"/>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wipe(down)">
                                      <p:cBhvr>
                                        <p:cTn id="3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Women in the War:</a:t>
            </a:r>
            <a:br>
              <a:rPr lang="en-US" dirty="0" smtClean="0"/>
            </a:br>
            <a:r>
              <a:rPr lang="en-US" dirty="0" smtClean="0"/>
              <a:t>Life at Home</a:t>
            </a:r>
            <a:endParaRPr lang="en-US" dirty="0"/>
          </a:p>
        </p:txBody>
      </p:sp>
      <p:sp>
        <p:nvSpPr>
          <p:cNvPr id="3" name="Content Placeholder 2"/>
          <p:cNvSpPr>
            <a:spLocks noGrp="1"/>
          </p:cNvSpPr>
          <p:nvPr>
            <p:ph sz="quarter" idx="1"/>
          </p:nvPr>
        </p:nvSpPr>
        <p:spPr>
          <a:xfrm>
            <a:off x="304800" y="1524000"/>
            <a:ext cx="4495800" cy="5497034"/>
          </a:xfrm>
        </p:spPr>
        <p:txBody>
          <a:bodyPr>
            <a:normAutofit fontScale="77500" lnSpcReduction="20000"/>
          </a:bodyPr>
          <a:lstStyle/>
          <a:p>
            <a:r>
              <a:rPr lang="en-US" dirty="0" smtClean="0"/>
              <a:t>N saw war from distance</a:t>
            </a:r>
          </a:p>
          <a:p>
            <a:pPr lvl="1"/>
            <a:r>
              <a:rPr lang="en-US" dirty="0" smtClean="0"/>
              <a:t>Most battles in South</a:t>
            </a:r>
          </a:p>
          <a:p>
            <a:pPr lvl="1"/>
            <a:r>
              <a:rPr lang="en-US" dirty="0" smtClean="0"/>
              <a:t>News and letters kept them up to date</a:t>
            </a:r>
          </a:p>
          <a:p>
            <a:r>
              <a:rPr lang="en-US" dirty="0" smtClean="0"/>
              <a:t>Every woman who stayed home suffered</a:t>
            </a:r>
          </a:p>
          <a:p>
            <a:pPr lvl="1"/>
            <a:r>
              <a:rPr lang="en-US" dirty="0" smtClean="0"/>
              <a:t>Dailey life changed but…</a:t>
            </a:r>
          </a:p>
          <a:p>
            <a:pPr lvl="2"/>
            <a:r>
              <a:rPr lang="en-US" dirty="0" smtClean="0"/>
              <a:t>N faced little disruption</a:t>
            </a:r>
          </a:p>
          <a:p>
            <a:pPr lvl="2"/>
            <a:r>
              <a:rPr lang="en-US" dirty="0" smtClean="0"/>
              <a:t>S was drastically changed though</a:t>
            </a:r>
          </a:p>
          <a:p>
            <a:pPr lvl="3"/>
            <a:r>
              <a:rPr lang="en-US" dirty="0" smtClean="0"/>
              <a:t>Battles in back yard and blockade disrupted life</a:t>
            </a:r>
          </a:p>
          <a:p>
            <a:pPr lvl="3"/>
            <a:r>
              <a:rPr lang="en-US" dirty="0" smtClean="0"/>
              <a:t>If in path of war, lost homes and crops</a:t>
            </a:r>
          </a:p>
          <a:p>
            <a:r>
              <a:rPr lang="en-US" dirty="0" smtClean="0"/>
              <a:t>War rages on, shortages become common</a:t>
            </a:r>
          </a:p>
          <a:p>
            <a:pPr lvl="1"/>
            <a:r>
              <a:rPr lang="en-US" dirty="0" smtClean="0"/>
              <a:t>South ran out of everything</a:t>
            </a:r>
          </a:p>
          <a:p>
            <a:pPr lvl="2"/>
            <a:r>
              <a:rPr lang="en-US" dirty="0" smtClean="0"/>
              <a:t>Feed for animals, salt for curing meat, clothing, medicine, and shelter</a:t>
            </a:r>
          </a:p>
          <a:p>
            <a:pPr lvl="2"/>
            <a:r>
              <a:rPr lang="en-US" dirty="0" smtClean="0"/>
              <a:t>What had went to soldiers first, too!</a:t>
            </a:r>
          </a:p>
        </p:txBody>
      </p:sp>
      <p:pic>
        <p:nvPicPr>
          <p:cNvPr id="8194" name="Picture 2" descr="http://t3.gstatic.com/images?q=tbn:ANd9GcQ_UWgvCs5GDvFCGhx0mCcyCpgeeFu-iG9Fp8dGUxgFKTy0HAZI"/>
          <p:cNvPicPr>
            <a:picLocks noChangeAspect="1" noChangeArrowheads="1"/>
          </p:cNvPicPr>
          <p:nvPr/>
        </p:nvPicPr>
        <p:blipFill>
          <a:blip r:embed="rId2"/>
          <a:srcRect/>
          <a:stretch>
            <a:fillRect/>
          </a:stretch>
        </p:blipFill>
        <p:spPr bwMode="auto">
          <a:xfrm>
            <a:off x="4724400" y="2362200"/>
            <a:ext cx="4267200" cy="37909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2000"/>
                                        <p:tgtEl>
                                          <p:spTgt spid="819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down)">
                                      <p:cBhvr>
                                        <p:cTn id="36" dur="500"/>
                                        <p:tgtEl>
                                          <p:spTgt spid="3">
                                            <p:txEl>
                                              <p:pRg st="6" end="6"/>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down)">
                                      <p:cBhvr>
                                        <p:cTn id="39" dur="500"/>
                                        <p:tgtEl>
                                          <p:spTgt spid="3">
                                            <p:txEl>
                                              <p:pRg st="7" end="7"/>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wipe(down)">
                                      <p:cBhvr>
                                        <p:cTn id="50" dur="500"/>
                                        <p:tgtEl>
                                          <p:spTgt spid="3">
                                            <p:txEl>
                                              <p:pRg st="10" end="10"/>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wipe(down)">
                                      <p:cBhvr>
                                        <p:cTn id="53" dur="500"/>
                                        <p:tgtEl>
                                          <p:spTgt spid="3">
                                            <p:txEl>
                                              <p:pRg st="11" end="11"/>
                                            </p:tx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wipe(down)">
                                      <p:cBhvr>
                                        <p:cTn id="5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grpSp>
        <p:nvGrpSpPr>
          <p:cNvPr id="5" name="Group 4"/>
          <p:cNvGrpSpPr/>
          <p:nvPr/>
        </p:nvGrpSpPr>
        <p:grpSpPr>
          <a:xfrm>
            <a:off x="0" y="0"/>
            <a:ext cx="9220200" cy="6859726"/>
            <a:chOff x="0" y="7162800"/>
            <a:chExt cx="9144000" cy="6859726"/>
          </a:xfrm>
        </p:grpSpPr>
        <p:pic>
          <p:nvPicPr>
            <p:cNvPr id="6" name="Picture 8" descr="http://www.texasescapes.com/MaggieVanOstrand/Images/LoretaJanetaVelazquezLtHarryTBuford.jpg">
              <a:hlinkClick r:id="rId2"/>
            </p:cNvPr>
            <p:cNvPicPr>
              <a:picLocks noChangeAspect="1" noChangeArrowheads="1"/>
            </p:cNvPicPr>
            <p:nvPr/>
          </p:nvPicPr>
          <p:blipFill>
            <a:blip r:embed="rId3"/>
            <a:srcRect/>
            <a:stretch>
              <a:fillRect/>
            </a:stretch>
          </p:blipFill>
          <p:spPr bwMode="auto">
            <a:xfrm>
              <a:off x="0" y="7162800"/>
              <a:ext cx="9079760" cy="6858000"/>
            </a:xfrm>
            <a:prstGeom prst="rect">
              <a:avLst/>
            </a:prstGeom>
            <a:noFill/>
          </p:spPr>
        </p:pic>
        <p:sp>
          <p:nvSpPr>
            <p:cNvPr id="7" name="TextBox 6"/>
            <p:cNvSpPr txBox="1"/>
            <p:nvPr/>
          </p:nvSpPr>
          <p:spPr>
            <a:xfrm>
              <a:off x="0" y="12268200"/>
              <a:ext cx="9144000" cy="1754326"/>
            </a:xfrm>
            <a:prstGeom prst="rect">
              <a:avLst/>
            </a:prstGeom>
            <a:noFill/>
          </p:spPr>
          <p:txBody>
            <a:bodyPr wrap="square" rtlCol="0">
              <a:spAutoFit/>
            </a:bodyPr>
            <a:lstStyle/>
            <a:p>
              <a:pPr algn="ctr"/>
              <a:r>
                <a:rPr lang="en-US" sz="8000" dirty="0" smtClean="0">
                  <a:solidFill>
                    <a:srgbClr val="FF0000"/>
                  </a:solidFill>
                  <a:effectLst>
                    <a:outerShdw blurRad="38100" dist="38100" dir="2700000" algn="tl">
                      <a:srgbClr val="000000">
                        <a:alpha val="43137"/>
                      </a:srgbClr>
                    </a:outerShdw>
                  </a:effectLst>
                  <a:latin typeface="Chiller" pitchFamily="82" charset="0"/>
                </a:rPr>
                <a:t>Dude looks like a Lady!!!</a:t>
              </a:r>
            </a:p>
            <a:p>
              <a:pPr algn="ctr"/>
              <a:r>
                <a:rPr lang="en-US" sz="2800" b="1" dirty="0" smtClean="0">
                  <a:latin typeface="Baskerville Old Face" pitchFamily="18" charset="0"/>
                </a:rPr>
                <a:t>Loretta </a:t>
              </a:r>
              <a:r>
                <a:rPr lang="en-US" sz="2800" b="1" dirty="0" err="1" smtClean="0">
                  <a:latin typeface="Baskerville Old Face" pitchFamily="18" charset="0"/>
                </a:rPr>
                <a:t>Janeta</a:t>
              </a:r>
              <a:r>
                <a:rPr lang="en-US" sz="2800" b="1" dirty="0" smtClean="0">
                  <a:latin typeface="Baskerville Old Face" pitchFamily="18" charset="0"/>
                </a:rPr>
                <a:t> </a:t>
              </a:r>
              <a:r>
                <a:rPr lang="en-US" sz="2800" b="1" dirty="0" err="1" smtClean="0">
                  <a:latin typeface="Baskerville Old Face" pitchFamily="18" charset="0"/>
                </a:rPr>
                <a:t>Valázquez</a:t>
              </a:r>
              <a:r>
                <a:rPr lang="en-US" sz="2800" b="1" dirty="0" smtClean="0">
                  <a:latin typeface="Baskerville Old Face" pitchFamily="18" charset="0"/>
                </a:rPr>
                <a:t> </a:t>
              </a:r>
              <a:r>
                <a:rPr lang="en-US" sz="1600" b="1" dirty="0" smtClean="0">
                  <a:latin typeface="Baskerville Old Face" pitchFamily="18" charset="0"/>
                </a:rPr>
                <a:t>dresses as man to fight for Confederacy at Bull Run and Shiloh</a:t>
              </a:r>
              <a:endParaRPr lang="en-US" sz="1600" b="1" dirty="0">
                <a:latin typeface="Baskerville Old Face" pitchFamily="18" charset="0"/>
              </a:endParaRPr>
            </a:p>
          </p:txBody>
        </p:sp>
      </p:grpSp>
    </p:spTree>
    <p:extLst>
      <p:ext uri="{BB962C8B-B14F-4D97-AF65-F5344CB8AC3E}">
        <p14:creationId xmlns:p14="http://schemas.microsoft.com/office/powerpoint/2010/main" val="21537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Civil War: </a:t>
            </a:r>
            <a:br>
              <a:rPr lang="en-US" dirty="0" smtClean="0"/>
            </a:br>
            <a:r>
              <a:rPr lang="en-US" dirty="0" smtClean="0"/>
              <a:t>1861-1865</a:t>
            </a:r>
            <a:endParaRPr lang="en-US" dirty="0"/>
          </a:p>
        </p:txBody>
      </p:sp>
      <p:sp>
        <p:nvSpPr>
          <p:cNvPr id="3" name="Subtitle 2"/>
          <p:cNvSpPr>
            <a:spLocks noGrp="1"/>
          </p:cNvSpPr>
          <p:nvPr>
            <p:ph type="subTitle" idx="1"/>
          </p:nvPr>
        </p:nvSpPr>
        <p:spPr/>
        <p:txBody>
          <a:bodyPr/>
          <a:lstStyle/>
          <a:p>
            <a:r>
              <a:rPr lang="en-US" dirty="0" smtClean="0"/>
              <a:t>7-7 </a:t>
            </a:r>
            <a:r>
              <a:rPr lang="en-US" dirty="0" smtClean="0"/>
              <a:t>“Life During the Civil War”</a:t>
            </a:r>
            <a:endParaRPr 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i.ebayimg.com/t/Rebel-Rose-by-Ishbel-Ross-Life-of-Rose-ONeal-Greenhow-Confederate-Spy-1954-/00/s/MTAyNFg3Njg=/$%28KGrHqV,%21lME6B2nKCCwBOqF1ZwY4w%7E%7E60_35.JPG"/>
          <p:cNvPicPr>
            <a:picLocks noChangeAspect="1" noChangeArrowheads="1"/>
          </p:cNvPicPr>
          <p:nvPr/>
        </p:nvPicPr>
        <p:blipFill>
          <a:blip r:embed="rId3"/>
          <a:srcRect/>
          <a:stretch>
            <a:fillRect/>
          </a:stretch>
        </p:blipFill>
        <p:spPr bwMode="auto">
          <a:xfrm>
            <a:off x="1905000" y="1600200"/>
            <a:ext cx="2143125" cy="2857500"/>
          </a:xfrm>
          <a:prstGeom prst="rect">
            <a:avLst/>
          </a:prstGeom>
          <a:noFill/>
        </p:spPr>
      </p:pic>
      <p:sp>
        <p:nvSpPr>
          <p:cNvPr id="2" name="Title 1"/>
          <p:cNvSpPr>
            <a:spLocks noGrp="1"/>
          </p:cNvSpPr>
          <p:nvPr>
            <p:ph type="title"/>
          </p:nvPr>
        </p:nvSpPr>
        <p:spPr/>
        <p:txBody>
          <a:bodyPr>
            <a:normAutofit fontScale="90000"/>
          </a:bodyPr>
          <a:lstStyle/>
          <a:p>
            <a:r>
              <a:rPr lang="en-US" dirty="0" smtClean="0"/>
              <a:t>Women in the War:</a:t>
            </a:r>
            <a:br>
              <a:rPr lang="en-US" dirty="0" smtClean="0"/>
            </a:br>
            <a:r>
              <a:rPr lang="en-US" dirty="0" smtClean="0"/>
              <a:t>Spies Like Us</a:t>
            </a:r>
            <a:endParaRPr lang="en-US" dirty="0"/>
          </a:p>
        </p:txBody>
      </p:sp>
      <p:sp>
        <p:nvSpPr>
          <p:cNvPr id="4" name="Content Placeholder 3"/>
          <p:cNvSpPr>
            <a:spLocks noGrp="1"/>
          </p:cNvSpPr>
          <p:nvPr>
            <p:ph sz="quarter" idx="2"/>
          </p:nvPr>
        </p:nvSpPr>
        <p:spPr>
          <a:xfrm>
            <a:off x="4495800" y="1589566"/>
            <a:ext cx="4495799" cy="5268433"/>
          </a:xfrm>
        </p:spPr>
        <p:txBody>
          <a:bodyPr>
            <a:normAutofit fontScale="92500" lnSpcReduction="20000"/>
          </a:bodyPr>
          <a:lstStyle/>
          <a:p>
            <a:r>
              <a:rPr lang="en-US" dirty="0" smtClean="0"/>
              <a:t>Some woman became spies</a:t>
            </a:r>
          </a:p>
          <a:p>
            <a:pPr lvl="1"/>
            <a:r>
              <a:rPr lang="en-US" dirty="0" smtClean="0"/>
              <a:t>Harriet Tubman spied for N</a:t>
            </a:r>
          </a:p>
          <a:p>
            <a:pPr lvl="1"/>
            <a:r>
              <a:rPr lang="en-US" dirty="0" smtClean="0"/>
              <a:t>Rose O’Neil Greenhow</a:t>
            </a:r>
          </a:p>
          <a:p>
            <a:pPr lvl="2"/>
            <a:r>
              <a:rPr lang="en-US" dirty="0" smtClean="0"/>
              <a:t>Entertained Union leaders in N &amp; sent info to the S</a:t>
            </a:r>
          </a:p>
          <a:p>
            <a:pPr lvl="3"/>
            <a:r>
              <a:rPr lang="en-US" dirty="0" smtClean="0"/>
              <a:t>Later caught, convicted of treason, &amp; exiled</a:t>
            </a:r>
          </a:p>
          <a:p>
            <a:pPr lvl="1"/>
            <a:r>
              <a:rPr lang="en-US" dirty="0" smtClean="0"/>
              <a:t>Belle Boyd informed </a:t>
            </a:r>
            <a:r>
              <a:rPr lang="en-US" dirty="0" err="1" smtClean="0"/>
              <a:t>Rebs</a:t>
            </a:r>
            <a:r>
              <a:rPr lang="en-US" dirty="0" smtClean="0"/>
              <a:t> of Union </a:t>
            </a:r>
            <a:r>
              <a:rPr lang="en-US" dirty="0" err="1" smtClean="0"/>
              <a:t>mvmts</a:t>
            </a:r>
            <a:r>
              <a:rPr lang="en-US" dirty="0" smtClean="0"/>
              <a:t> in VA</a:t>
            </a:r>
          </a:p>
          <a:p>
            <a:r>
              <a:rPr lang="en-US" dirty="0" smtClean="0"/>
              <a:t>Some even became soldiers!!!</a:t>
            </a:r>
          </a:p>
          <a:p>
            <a:pPr lvl="1"/>
            <a:r>
              <a:rPr lang="en-US" dirty="0" smtClean="0"/>
              <a:t>Loretta </a:t>
            </a:r>
            <a:r>
              <a:rPr lang="en-US" dirty="0" err="1" smtClean="0"/>
              <a:t>Janeta</a:t>
            </a:r>
            <a:r>
              <a:rPr lang="en-US" dirty="0" smtClean="0"/>
              <a:t> </a:t>
            </a:r>
            <a:r>
              <a:rPr lang="en-US" dirty="0" err="1" smtClean="0"/>
              <a:t>Valázquez</a:t>
            </a:r>
            <a:endParaRPr lang="en-US" dirty="0" smtClean="0"/>
          </a:p>
          <a:p>
            <a:pPr lvl="2"/>
            <a:r>
              <a:rPr lang="en-US" dirty="0" smtClean="0"/>
              <a:t>Fought for </a:t>
            </a:r>
            <a:r>
              <a:rPr lang="en-US" dirty="0" err="1" smtClean="0"/>
              <a:t>Rebs</a:t>
            </a:r>
            <a:r>
              <a:rPr lang="en-US" dirty="0" smtClean="0"/>
              <a:t> at 1</a:t>
            </a:r>
            <a:r>
              <a:rPr lang="en-US" baseline="30000" dirty="0" smtClean="0"/>
              <a:t>st</a:t>
            </a:r>
            <a:r>
              <a:rPr lang="en-US" dirty="0" smtClean="0"/>
              <a:t> Battle of Bull Run &amp; Shiloh</a:t>
            </a:r>
          </a:p>
          <a:p>
            <a:pPr lvl="2"/>
            <a:r>
              <a:rPr lang="en-US" dirty="0" smtClean="0"/>
              <a:t>Later becomes a </a:t>
            </a:r>
            <a:r>
              <a:rPr lang="en-US" dirty="0" err="1" smtClean="0"/>
              <a:t>Reb</a:t>
            </a:r>
            <a:r>
              <a:rPr lang="en-US" dirty="0" smtClean="0"/>
              <a:t> spy</a:t>
            </a:r>
            <a:endParaRPr lang="en-US" dirty="0"/>
          </a:p>
        </p:txBody>
      </p:sp>
      <p:pic>
        <p:nvPicPr>
          <p:cNvPr id="7170" name="Picture 2" descr="http://www.lennygreen.com/wp-content/uploads/2012/03/Harriet-Tubman-Plaque.jpg"/>
          <p:cNvPicPr>
            <a:picLocks noChangeAspect="1" noChangeArrowheads="1"/>
          </p:cNvPicPr>
          <p:nvPr/>
        </p:nvPicPr>
        <p:blipFill>
          <a:blip r:embed="rId4"/>
          <a:srcRect/>
          <a:stretch>
            <a:fillRect/>
          </a:stretch>
        </p:blipFill>
        <p:spPr bwMode="auto">
          <a:xfrm>
            <a:off x="0" y="3952875"/>
            <a:ext cx="4362450" cy="2905125"/>
          </a:xfrm>
          <a:prstGeom prst="rect">
            <a:avLst/>
          </a:prstGeom>
          <a:noFill/>
        </p:spPr>
      </p:pic>
      <p:pic>
        <p:nvPicPr>
          <p:cNvPr id="7172" name="Picture 4" descr="http://t3.gstatic.com/images?q=tbn:ANd9GcQz9Pv1c3LV_lFOue9rXzwrwTYKGHLnDQTtAg63XqYWvoMOolyMeg"/>
          <p:cNvPicPr>
            <a:picLocks noChangeAspect="1" noChangeArrowheads="1"/>
          </p:cNvPicPr>
          <p:nvPr/>
        </p:nvPicPr>
        <p:blipFill>
          <a:blip r:embed="rId5"/>
          <a:srcRect/>
          <a:stretch>
            <a:fillRect/>
          </a:stretch>
        </p:blipFill>
        <p:spPr bwMode="auto">
          <a:xfrm>
            <a:off x="0" y="1905000"/>
            <a:ext cx="19050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down)">
                                      <p:cBhvr>
                                        <p:cTn id="16" dur="500"/>
                                        <p:tgtEl>
                                          <p:spTgt spid="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wipe(down)">
                                      <p:cBhvr>
                                        <p:cTn id="19" dur="500"/>
                                        <p:tgtEl>
                                          <p:spTgt spid="717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down)">
                                      <p:cBhvr>
                                        <p:cTn id="30" dur="500"/>
                                        <p:tgtEl>
                                          <p:spTgt spid="4">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7174"/>
                                        </p:tgtEl>
                                        <p:attrNameLst>
                                          <p:attrName>style.visibility</p:attrName>
                                        </p:attrNameLst>
                                      </p:cBhvr>
                                      <p:to>
                                        <p:strVal val="visible"/>
                                      </p:to>
                                    </p:set>
                                    <p:animEffect transition="in" filter="wipe(down)">
                                      <p:cBhvr>
                                        <p:cTn id="33" dur="500"/>
                                        <p:tgtEl>
                                          <p:spTgt spid="717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wipe(down)">
                                      <p:cBhvr>
                                        <p:cTn id="38" dur="500"/>
                                        <p:tgtEl>
                                          <p:spTgt spid="4">
                                            <p:txEl>
                                              <p:pRg st="5" end="5"/>
                                            </p:txEl>
                                          </p:spTgt>
                                        </p:tgtEl>
                                      </p:cBhvr>
                                    </p:animEffect>
                                  </p:childTnLst>
                                </p:cTn>
                              </p:par>
                              <p:par>
                                <p:cTn id="39" presetID="2" presetClass="entr" presetSubtype="4" fill="hold" nodeType="withEffect">
                                  <p:stCondLst>
                                    <p:cond delay="0"/>
                                  </p:stCondLst>
                                  <p:childTnLst>
                                    <p:set>
                                      <p:cBhvr>
                                        <p:cTn id="40" dur="1" fill="hold">
                                          <p:stCondLst>
                                            <p:cond delay="0"/>
                                          </p:stCondLst>
                                        </p:cTn>
                                        <p:tgtEl>
                                          <p:spTgt spid="7172"/>
                                        </p:tgtEl>
                                        <p:attrNameLst>
                                          <p:attrName>style.visibility</p:attrName>
                                        </p:attrNameLst>
                                      </p:cBhvr>
                                      <p:to>
                                        <p:strVal val="visible"/>
                                      </p:to>
                                    </p:set>
                                    <p:anim calcmode="lin" valueType="num">
                                      <p:cBhvr additive="base">
                                        <p:cTn id="41" dur="500" fill="hold"/>
                                        <p:tgtEl>
                                          <p:spTgt spid="7172"/>
                                        </p:tgtEl>
                                        <p:attrNameLst>
                                          <p:attrName>ppt_x</p:attrName>
                                        </p:attrNameLst>
                                      </p:cBhvr>
                                      <p:tavLst>
                                        <p:tav tm="0">
                                          <p:val>
                                            <p:strVal val="#ppt_x"/>
                                          </p:val>
                                        </p:tav>
                                        <p:tav tm="100000">
                                          <p:val>
                                            <p:strVal val="#ppt_x"/>
                                          </p:val>
                                        </p:tav>
                                      </p:tavLst>
                                    </p:anim>
                                    <p:anim calcmode="lin" valueType="num">
                                      <p:cBhvr additive="base">
                                        <p:cTn id="42"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down)">
                                      <p:cBhvr>
                                        <p:cTn id="47" dur="500"/>
                                        <p:tgtEl>
                                          <p:spTgt spid="4">
                                            <p:txEl>
                                              <p:pRg st="6" end="6"/>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wipe(down)">
                                      <p:cBhvr>
                                        <p:cTn id="50" dur="500"/>
                                        <p:tgtEl>
                                          <p:spTgt spid="4">
                                            <p:txEl>
                                              <p:pRg st="7" end="7"/>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wipe(down)">
                                      <p:cBhvr>
                                        <p:cTn id="53" dur="500"/>
                                        <p:tgtEl>
                                          <p:spTgt spid="4">
                                            <p:txEl>
                                              <p:pRg st="8" end="8"/>
                                            </p:tx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4">
                                            <p:txEl>
                                              <p:pRg st="9" end="9"/>
                                            </p:txEl>
                                          </p:spTgt>
                                        </p:tgtEl>
                                        <p:attrNameLst>
                                          <p:attrName>style.visibility</p:attrName>
                                        </p:attrNameLst>
                                      </p:cBhvr>
                                      <p:to>
                                        <p:strVal val="visible"/>
                                      </p:to>
                                    </p:set>
                                    <p:animEffect transition="in" filter="wipe(down)">
                                      <p:cBhvr>
                                        <p:cTn id="5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Women in the War:</a:t>
            </a:r>
            <a:br>
              <a:rPr lang="en-US" dirty="0" smtClean="0"/>
            </a:br>
            <a:r>
              <a:rPr lang="en-US" dirty="0" smtClean="0"/>
              <a:t>Treating the Sick &amp; Wounded</a:t>
            </a:r>
            <a:endParaRPr lang="en-US" dirty="0"/>
          </a:p>
        </p:txBody>
      </p:sp>
      <p:sp>
        <p:nvSpPr>
          <p:cNvPr id="3" name="Content Placeholder 2"/>
          <p:cNvSpPr>
            <a:spLocks noGrp="1"/>
          </p:cNvSpPr>
          <p:nvPr>
            <p:ph sz="quarter" idx="1"/>
          </p:nvPr>
        </p:nvSpPr>
        <p:spPr>
          <a:xfrm>
            <a:off x="381000" y="1524000"/>
            <a:ext cx="5029200" cy="5497034"/>
          </a:xfrm>
        </p:spPr>
        <p:txBody>
          <a:bodyPr>
            <a:normAutofit fontScale="62500" lnSpcReduction="20000"/>
          </a:bodyPr>
          <a:lstStyle/>
          <a:p>
            <a:r>
              <a:rPr lang="en-US" dirty="0" smtClean="0"/>
              <a:t>First time, Civil War saw women become nurses </a:t>
            </a:r>
          </a:p>
          <a:p>
            <a:pPr lvl="1"/>
            <a:r>
              <a:rPr lang="en-US" dirty="0" smtClean="0"/>
              <a:t>By the 1,000’s</a:t>
            </a:r>
          </a:p>
          <a:p>
            <a:r>
              <a:rPr lang="en-US" dirty="0" smtClean="0"/>
              <a:t>Drs. did not approve at first</a:t>
            </a:r>
          </a:p>
          <a:p>
            <a:pPr lvl="1"/>
            <a:r>
              <a:rPr lang="en-US" dirty="0" smtClean="0"/>
              <a:t>Women too delicate</a:t>
            </a:r>
          </a:p>
          <a:p>
            <a:pPr lvl="1"/>
            <a:r>
              <a:rPr lang="en-US" dirty="0" smtClean="0"/>
              <a:t>Considered it man’s work</a:t>
            </a:r>
          </a:p>
          <a:p>
            <a:pPr lvl="1"/>
            <a:r>
              <a:rPr lang="en-US" dirty="0" smtClean="0"/>
              <a:t>Improper for women to tend to bodies of unknown men</a:t>
            </a:r>
          </a:p>
          <a:p>
            <a:r>
              <a:rPr lang="en-US" dirty="0" smtClean="0"/>
              <a:t>Dorothea Dix </a:t>
            </a:r>
          </a:p>
          <a:p>
            <a:pPr lvl="1"/>
            <a:r>
              <a:rPr lang="en-US" dirty="0" smtClean="0"/>
              <a:t>Organized many women in North as nurses</a:t>
            </a:r>
          </a:p>
          <a:p>
            <a:r>
              <a:rPr lang="en-US" dirty="0" smtClean="0"/>
              <a:t>Clara Barton</a:t>
            </a:r>
          </a:p>
          <a:p>
            <a:pPr lvl="1"/>
            <a:r>
              <a:rPr lang="en-US" dirty="0" smtClean="0"/>
              <a:t>Became famous for her work w/ the wounded in North</a:t>
            </a:r>
          </a:p>
          <a:p>
            <a:pPr lvl="1"/>
            <a:r>
              <a:rPr lang="en-US" dirty="0" smtClean="0"/>
              <a:t>Later founds “The American Red Cross”</a:t>
            </a:r>
          </a:p>
          <a:p>
            <a:r>
              <a:rPr lang="en-US" dirty="0" smtClean="0"/>
              <a:t>Sally Tompkins</a:t>
            </a:r>
          </a:p>
          <a:p>
            <a:pPr lvl="1"/>
            <a:r>
              <a:rPr lang="en-US" dirty="0" err="1" smtClean="0"/>
              <a:t>Est</a:t>
            </a:r>
            <a:r>
              <a:rPr lang="en-US" dirty="0" smtClean="0"/>
              <a:t> hospital for wounded soldiers in South</a:t>
            </a:r>
          </a:p>
          <a:p>
            <a:r>
              <a:rPr lang="en-US" dirty="0" smtClean="0"/>
              <a:t>Nursing hard work</a:t>
            </a:r>
          </a:p>
          <a:p>
            <a:pPr lvl="1"/>
            <a:r>
              <a:rPr lang="en-US" dirty="0" smtClean="0"/>
              <a:t>Women did a remarkable job</a:t>
            </a:r>
          </a:p>
          <a:p>
            <a:pPr lvl="1"/>
            <a:r>
              <a:rPr lang="en-US" dirty="0" smtClean="0"/>
              <a:t>Ironically leads to stereotype of women only as nurses, not men!</a:t>
            </a:r>
          </a:p>
        </p:txBody>
      </p:sp>
      <p:pic>
        <p:nvPicPr>
          <p:cNvPr id="6145" name="Picture 1">
            <a:hlinkClick r:id="rId3"/>
          </p:cNvPr>
          <p:cNvPicPr>
            <a:picLocks noChangeAspect="1" noChangeArrowheads="1"/>
          </p:cNvPicPr>
          <p:nvPr/>
        </p:nvPicPr>
        <p:blipFill>
          <a:blip r:embed="rId4"/>
          <a:srcRect/>
          <a:stretch>
            <a:fillRect/>
          </a:stretch>
        </p:blipFill>
        <p:spPr bwMode="auto">
          <a:xfrm>
            <a:off x="5867400" y="1828800"/>
            <a:ext cx="2990850" cy="47996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6145"/>
                                        </p:tgtEl>
                                        <p:attrNameLst>
                                          <p:attrName>style.visibility</p:attrName>
                                        </p:attrNameLst>
                                      </p:cBhvr>
                                      <p:to>
                                        <p:strVal val="visible"/>
                                      </p:to>
                                    </p:set>
                                    <p:animEffect transition="in" filter="wipe(down)">
                                      <p:cBhvr>
                                        <p:cTn id="33" dur="500"/>
                                        <p:tgtEl>
                                          <p:spTgt spid="614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down)">
                                      <p:cBhvr>
                                        <p:cTn id="38" dur="500"/>
                                        <p:tgtEl>
                                          <p:spTgt spid="3">
                                            <p:txEl>
                                              <p:pRg st="6" end="6"/>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down)">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ipe(down)">
                                      <p:cBhvr>
                                        <p:cTn id="46" dur="500"/>
                                        <p:tgtEl>
                                          <p:spTgt spid="3">
                                            <p:txEl>
                                              <p:pRg st="8" end="8"/>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wipe(down)">
                                      <p:cBhvr>
                                        <p:cTn id="49" dur="500"/>
                                        <p:tgtEl>
                                          <p:spTgt spid="3">
                                            <p:txEl>
                                              <p:pRg st="9" end="9"/>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down)">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wipe(down)">
                                      <p:cBhvr>
                                        <p:cTn id="57" dur="500"/>
                                        <p:tgtEl>
                                          <p:spTgt spid="3">
                                            <p:txEl>
                                              <p:pRg st="11" end="11"/>
                                            </p:txEl>
                                          </p:spTgt>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wipe(down)">
                                      <p:cBhvr>
                                        <p:cTn id="60" dur="500"/>
                                        <p:tgtEl>
                                          <p:spTgt spid="3">
                                            <p:txEl>
                                              <p:pRg st="12" end="1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Effect transition="in" filter="wipe(down)">
                                      <p:cBhvr>
                                        <p:cTn id="65" dur="500"/>
                                        <p:tgtEl>
                                          <p:spTgt spid="3">
                                            <p:txEl>
                                              <p:pRg st="13" end="13"/>
                                            </p:txEl>
                                          </p:spTgt>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
                                            <p:txEl>
                                              <p:pRg st="14" end="14"/>
                                            </p:txEl>
                                          </p:spTgt>
                                        </p:tgtEl>
                                        <p:attrNameLst>
                                          <p:attrName>style.visibility</p:attrName>
                                        </p:attrNameLst>
                                      </p:cBhvr>
                                      <p:to>
                                        <p:strVal val="visible"/>
                                      </p:to>
                                    </p:set>
                                    <p:animEffect transition="in" filter="wipe(down)">
                                      <p:cBhvr>
                                        <p:cTn id="68" dur="500"/>
                                        <p:tgtEl>
                                          <p:spTgt spid="3">
                                            <p:txEl>
                                              <p:pRg st="14" end="14"/>
                                            </p:txEl>
                                          </p:spTgt>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
                                            <p:txEl>
                                              <p:pRg st="15" end="15"/>
                                            </p:txEl>
                                          </p:spTgt>
                                        </p:tgtEl>
                                        <p:attrNameLst>
                                          <p:attrName>style.visibility</p:attrName>
                                        </p:attrNameLst>
                                      </p:cBhvr>
                                      <p:to>
                                        <p:strVal val="visible"/>
                                      </p:to>
                                    </p:set>
                                    <p:animEffect transition="in" filter="wipe(down)">
                                      <p:cBhvr>
                                        <p:cTn id="71"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Essential Question:</a:t>
            </a:r>
            <a:br>
              <a:rPr lang="en-US" dirty="0" smtClean="0"/>
            </a:br>
            <a:r>
              <a:rPr lang="en-US" dirty="0" smtClean="0"/>
              <a:t>Exit Ticket</a:t>
            </a:r>
            <a:endParaRPr lang="en-US" dirty="0"/>
          </a:p>
        </p:txBody>
      </p:sp>
      <p:sp>
        <p:nvSpPr>
          <p:cNvPr id="4" name="Content Placeholder 3"/>
          <p:cNvSpPr>
            <a:spLocks noGrp="1"/>
          </p:cNvSpPr>
          <p:nvPr>
            <p:ph sz="quarter" idx="2"/>
          </p:nvPr>
        </p:nvSpPr>
        <p:spPr/>
        <p:txBody>
          <a:bodyPr/>
          <a:lstStyle/>
          <a:p>
            <a:r>
              <a:rPr lang="en-US" dirty="0" smtClean="0"/>
              <a:t>How did women play an important role in the war? Name one woman and her contribution.</a:t>
            </a:r>
            <a:endParaRPr lang="en-US" dirty="0"/>
          </a:p>
        </p:txBody>
      </p:sp>
      <p:pic>
        <p:nvPicPr>
          <p:cNvPr id="2050" name="Picture 2" descr="http://nationalhumanitiescenter.org/tserve/nineteen/images/soldi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20011"/>
            <a:ext cx="4329174"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485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lumMod val="75000"/>
                  </a:schemeClr>
                </a:solidFill>
              </a:rPr>
              <a:t>The Average Soldier</a:t>
            </a:r>
            <a:endParaRPr lang="en-US" sz="4000" dirty="0">
              <a:solidFill>
                <a:schemeClr val="accent1">
                  <a:lumMod val="75000"/>
                </a:schemeClr>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04982" y="1600199"/>
            <a:ext cx="7439426" cy="4436451"/>
          </a:xfrm>
        </p:spPr>
      </p:pic>
    </p:spTree>
    <p:extLst>
      <p:ext uri="{BB962C8B-B14F-4D97-AF65-F5344CB8AC3E}">
        <p14:creationId xmlns:p14="http://schemas.microsoft.com/office/powerpoint/2010/main" val="3256205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The Average Soldier</a:t>
            </a:r>
            <a:endParaRPr lang="en-US" sz="4000" dirty="0">
              <a:solidFill>
                <a:srgbClr val="5F5F5F"/>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90334" y="1600200"/>
            <a:ext cx="5963332" cy="4205288"/>
          </a:xfrm>
        </p:spPr>
      </p:pic>
    </p:spTree>
    <p:extLst>
      <p:ext uri="{BB962C8B-B14F-4D97-AF65-F5344CB8AC3E}">
        <p14:creationId xmlns:p14="http://schemas.microsoft.com/office/powerpoint/2010/main" val="182140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73113"/>
          </a:xfrm>
        </p:spPr>
        <p:txBody>
          <a:bodyPr rtlCol="0">
            <a:noAutofit/>
          </a:bodyPr>
          <a:lstStyle/>
          <a:p>
            <a:pPr eaLnBrk="1" fontAlgn="auto" hangingPunct="1">
              <a:spcAft>
                <a:spcPts val="0"/>
              </a:spcAft>
              <a:defRPr/>
            </a:pPr>
            <a:r>
              <a:rPr lang="en-US" sz="4000" dirty="0" smtClean="0">
                <a:solidFill>
                  <a:srgbClr val="5F5F5F"/>
                </a:solidFill>
                <a:latin typeface="Georgia" pitchFamily="18" charset="0"/>
              </a:rPr>
              <a:t>The Average Soldier</a:t>
            </a:r>
            <a:r>
              <a:rPr lang="en-US" sz="3200" dirty="0" smtClean="0">
                <a:solidFill>
                  <a:srgbClr val="4D4D4D"/>
                </a:solidFill>
                <a:latin typeface="Georgia" pitchFamily="18" charset="0"/>
              </a:rPr>
              <a:t/>
            </a:r>
            <a:br>
              <a:rPr lang="en-US" sz="3200" dirty="0" smtClean="0">
                <a:solidFill>
                  <a:srgbClr val="4D4D4D"/>
                </a:solidFill>
                <a:latin typeface="Georgia" pitchFamily="18" charset="0"/>
              </a:rPr>
            </a:br>
            <a:r>
              <a:rPr lang="en-US" sz="2800" dirty="0" smtClean="0">
                <a:solidFill>
                  <a:srgbClr val="5F5F5F"/>
                </a:solidFill>
                <a:latin typeface="+mj-lt"/>
              </a:rPr>
              <a:t>They </a:t>
            </a:r>
            <a:r>
              <a:rPr lang="en-US" sz="2800" dirty="0">
                <a:solidFill>
                  <a:srgbClr val="5F5F5F"/>
                </a:solidFill>
                <a:latin typeface="+mj-lt"/>
              </a:rPr>
              <a:t>were old and young, but </a:t>
            </a:r>
            <a:r>
              <a:rPr lang="en-US" sz="2800" dirty="0" smtClean="0">
                <a:solidFill>
                  <a:srgbClr val="5F5F5F"/>
                </a:solidFill>
                <a:latin typeface="+mj-lt"/>
              </a:rPr>
              <a:t>mostly young</a:t>
            </a:r>
            <a:r>
              <a:rPr lang="en-US" sz="2800" dirty="0" smtClean="0">
                <a:solidFill>
                  <a:srgbClr val="4D4D4D"/>
                </a:solidFill>
                <a:latin typeface="+mj-lt"/>
              </a:rPr>
              <a:t>…</a:t>
            </a:r>
            <a:endParaRPr lang="en-US" sz="2800" dirty="0">
              <a:solidFill>
                <a:srgbClr val="4D4D4D"/>
              </a:solidFill>
              <a:latin typeface="+mj-lt"/>
              <a:ea typeface="+mj-ea"/>
              <a:cs typeface="+mj-cs"/>
            </a:endParaRP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67544" y="1844824"/>
            <a:ext cx="8227736" cy="4205288"/>
          </a:xfrm>
        </p:spPr>
      </p:pic>
    </p:spTree>
    <p:extLst>
      <p:ext uri="{BB962C8B-B14F-4D97-AF65-F5344CB8AC3E}">
        <p14:creationId xmlns:p14="http://schemas.microsoft.com/office/powerpoint/2010/main" val="1808178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The Average Soldier</a:t>
            </a:r>
            <a:endParaRPr lang="en-US" sz="4000" dirty="0">
              <a:solidFill>
                <a:srgbClr val="5F5F5F"/>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654147" y="1600200"/>
            <a:ext cx="5835706" cy="4205288"/>
          </a:xfrm>
        </p:spPr>
      </p:pic>
    </p:spTree>
    <p:extLst>
      <p:ext uri="{BB962C8B-B14F-4D97-AF65-F5344CB8AC3E}">
        <p14:creationId xmlns:p14="http://schemas.microsoft.com/office/powerpoint/2010/main" val="137798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620688"/>
            <a:ext cx="8229600" cy="773113"/>
          </a:xfrm>
        </p:spPr>
        <p:txBody>
          <a:bodyPr/>
          <a:lstStyle/>
          <a:p>
            <a:pPr eaLnBrk="1" hangingPunct="1"/>
            <a:r>
              <a:rPr lang="en-US" sz="4000" dirty="0" smtClean="0">
                <a:solidFill>
                  <a:srgbClr val="5F5F5F"/>
                </a:solidFill>
                <a:latin typeface="Georgia" pitchFamily="18" charset="0"/>
              </a:rPr>
              <a:t>Why </a:t>
            </a:r>
            <a:r>
              <a:rPr lang="en-US" sz="4000" dirty="0">
                <a:solidFill>
                  <a:srgbClr val="5F5F5F"/>
                </a:solidFill>
                <a:latin typeface="Georgia" pitchFamily="18" charset="0"/>
              </a:rPr>
              <a:t>T</a:t>
            </a:r>
            <a:r>
              <a:rPr lang="en-US" sz="4000" dirty="0" smtClean="0">
                <a:solidFill>
                  <a:srgbClr val="5F5F5F"/>
                </a:solidFill>
                <a:latin typeface="Georgia" pitchFamily="18" charset="0"/>
              </a:rPr>
              <a:t>hey Fought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420496" y="1600200"/>
            <a:ext cx="6303007" cy="4205288"/>
          </a:xfrm>
        </p:spPr>
      </p:pic>
    </p:spTree>
    <p:extLst>
      <p:ext uri="{BB962C8B-B14F-4D97-AF65-F5344CB8AC3E}">
        <p14:creationId xmlns:p14="http://schemas.microsoft.com/office/powerpoint/2010/main" val="4281672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a:xfrm>
            <a:off x="440134" y="206412"/>
            <a:ext cx="8229600" cy="773112"/>
          </a:xfrm>
        </p:spPr>
        <p:txBody>
          <a:bodyPr/>
          <a:lstStyle/>
          <a:p>
            <a:pPr eaLnBrk="1" hangingPunct="1"/>
            <a:r>
              <a:rPr lang="en-US" sz="4000" dirty="0" smtClean="0">
                <a:solidFill>
                  <a:srgbClr val="5F5F5F"/>
                </a:solidFill>
                <a:latin typeface="Georgia" pitchFamily="18" charset="0"/>
              </a:rPr>
              <a:t>What They Carried</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5349" y="1052736"/>
            <a:ext cx="8245123" cy="5372248"/>
          </a:xfrm>
          <a:prstGeom prst="rect">
            <a:avLst/>
          </a:prstGeom>
        </p:spPr>
      </p:pic>
    </p:spTree>
    <p:extLst>
      <p:ext uri="{BB962C8B-B14F-4D97-AF65-F5344CB8AC3E}">
        <p14:creationId xmlns:p14="http://schemas.microsoft.com/office/powerpoint/2010/main" val="1139253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741" y="279624"/>
            <a:ext cx="8229600" cy="773112"/>
          </a:xfrm>
        </p:spPr>
        <p:txBody>
          <a:bodyPr/>
          <a:lstStyle/>
          <a:p>
            <a:r>
              <a:rPr lang="en-US" sz="4000" dirty="0" smtClean="0">
                <a:solidFill>
                  <a:srgbClr val="5F5F5F"/>
                </a:solidFill>
              </a:rPr>
              <a:t>What They </a:t>
            </a:r>
            <a:r>
              <a:rPr lang="en-US" sz="4000" dirty="0">
                <a:solidFill>
                  <a:srgbClr val="5F5F5F"/>
                </a:solidFill>
              </a:rPr>
              <a:t>W</a:t>
            </a:r>
            <a:r>
              <a:rPr lang="en-US" sz="4000" dirty="0" smtClean="0">
                <a:solidFill>
                  <a:srgbClr val="5F5F5F"/>
                </a:solidFill>
              </a:rPr>
              <a:t>ore</a:t>
            </a:r>
            <a:endParaRPr lang="en-US" sz="4000" dirty="0">
              <a:solidFill>
                <a:srgbClr val="5F5F5F"/>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7203"/>
            <a:ext cx="9137149" cy="6455131"/>
          </a:xfrm>
          <a:prstGeom prst="rect">
            <a:avLst/>
          </a:prstGeom>
        </p:spPr>
      </p:pic>
    </p:spTree>
    <p:extLst>
      <p:ext uri="{BB962C8B-B14F-4D97-AF65-F5344CB8AC3E}">
        <p14:creationId xmlns:p14="http://schemas.microsoft.com/office/powerpoint/2010/main" val="23595278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1255</TotalTime>
  <Words>1573</Words>
  <Application>Microsoft Office PowerPoint</Application>
  <PresentationFormat>On-screen Show (4:3)</PresentationFormat>
  <Paragraphs>213</Paragraphs>
  <Slides>22</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ＭＳ Ｐゴシック</vt:lpstr>
      <vt:lpstr>Arial</vt:lpstr>
      <vt:lpstr>Baskerville Old Face</vt:lpstr>
      <vt:lpstr>Calibri</vt:lpstr>
      <vt:lpstr>Chiller</vt:lpstr>
      <vt:lpstr>Georgia</vt:lpstr>
      <vt:lpstr>Tw Cen MT</vt:lpstr>
      <vt:lpstr>Wingdings</vt:lpstr>
      <vt:lpstr>Wingdings 2</vt:lpstr>
      <vt:lpstr>Median</vt:lpstr>
      <vt:lpstr>Warm-Up: Spiral Review</vt:lpstr>
      <vt:lpstr>The Civil War:  1861-1865</vt:lpstr>
      <vt:lpstr>The Average Soldier</vt:lpstr>
      <vt:lpstr>The Average Soldier</vt:lpstr>
      <vt:lpstr>The Average Soldier They were old and young, but mostly young…</vt:lpstr>
      <vt:lpstr>The Average Soldier</vt:lpstr>
      <vt:lpstr>Why They Fought</vt:lpstr>
      <vt:lpstr>What They Carried</vt:lpstr>
      <vt:lpstr>What They Wore</vt:lpstr>
      <vt:lpstr>What They Ate</vt:lpstr>
      <vt:lpstr>Where They Slept</vt:lpstr>
      <vt:lpstr>How They Communicated</vt:lpstr>
      <vt:lpstr>When They Weren’t Fighting</vt:lpstr>
      <vt:lpstr>Life and Death</vt:lpstr>
      <vt:lpstr>Life and Death</vt:lpstr>
      <vt:lpstr>Lives of Soldiers: The Reality of War </vt:lpstr>
      <vt:lpstr>Women in the War: Background</vt:lpstr>
      <vt:lpstr>Women in the War: Life at Home</vt:lpstr>
      <vt:lpstr>PowerPoint Presentation</vt:lpstr>
      <vt:lpstr>Women in the War: Spies Like Us</vt:lpstr>
      <vt:lpstr>Women in the War: Treating the Sick &amp; Wounded</vt:lpstr>
      <vt:lpstr>Essential Question: Exit Ticket</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War:  1861-1865</dc:title>
  <dc:creator>kristopher.wazaney</dc:creator>
  <cp:lastModifiedBy>Lawson, Megan L.</cp:lastModifiedBy>
  <cp:revision>85</cp:revision>
  <dcterms:created xsi:type="dcterms:W3CDTF">2013-02-05T18:18:08Z</dcterms:created>
  <dcterms:modified xsi:type="dcterms:W3CDTF">2018-01-26T17:15:18Z</dcterms:modified>
</cp:coreProperties>
</file>