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6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68" r:id="rId13"/>
    <p:sldId id="280" r:id="rId14"/>
    <p:sldId id="267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B08"/>
    <a:srgbClr val="40A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8B390-BB1E-477B-A6D8-7CCC89ED93AF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8B19-5D30-48EA-A2F9-E9F0C4634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sson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63040" y="1261872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 smtClean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02336" y="1344168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LESSON X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8534400" cy="42672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Big Idea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Main Ideas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sson_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Segment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700528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938528"/>
            <a:ext cx="8534400" cy="762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3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sson_continued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3203448" cy="304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905000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11595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D69ED6-521E-4E5D-A8ED-0EBDB191CC13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908BF7-CA43-4ED8-A234-B87942D64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jiSot4djJ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WSILLYhYdTY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467600" cy="2743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Warm Up: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did we get to the point of secession? </a:t>
            </a:r>
            <a:r>
              <a:rPr lang="en-US" dirty="0" smtClean="0"/>
              <a:t>What </a:t>
            </a:r>
            <a:r>
              <a:rPr lang="en-US" dirty="0"/>
              <a:t>happened at Fort Sumter to start the war?</a:t>
            </a: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09800" y="195074"/>
            <a:ext cx="5730240" cy="396240"/>
          </a:xfrm>
        </p:spPr>
        <p:txBody>
          <a:bodyPr/>
          <a:lstStyle/>
          <a:p>
            <a:r>
              <a:rPr lang="en-US" dirty="0" smtClean="0"/>
              <a:t>Union Strategy in the West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2400" y="1482495"/>
            <a:ext cx="4657658" cy="4059830"/>
          </a:xfrm>
        </p:spPr>
        <p:txBody>
          <a:bodyPr/>
          <a:lstStyle/>
          <a:p>
            <a:pPr lvl="1"/>
            <a:r>
              <a:rPr lang="en-US" sz="1400" b="1" dirty="0">
                <a:solidFill>
                  <a:srgbClr val="DC5924"/>
                </a:solidFill>
              </a:rPr>
              <a:t>Ulysses S. Grant </a:t>
            </a:r>
            <a:r>
              <a:rPr lang="en-US" dirty="0"/>
              <a:t>was commander of Union forces in </a:t>
            </a:r>
            <a:r>
              <a:rPr lang="en-US" dirty="0" smtClean="0"/>
              <a:t>West</a:t>
            </a:r>
          </a:p>
          <a:p>
            <a:pPr lvl="2"/>
            <a:r>
              <a:rPr lang="en-US" dirty="0" smtClean="0"/>
              <a:t>Bold </a:t>
            </a:r>
            <a:r>
              <a:rPr lang="en-US" dirty="0"/>
              <a:t>and restless, he wanted to attack.</a:t>
            </a:r>
          </a:p>
          <a:p>
            <a:pPr lvl="1"/>
            <a:r>
              <a:rPr lang="en-US" dirty="0"/>
              <a:t>Western campaign focused on taking control of Mississippi </a:t>
            </a:r>
            <a:r>
              <a:rPr lang="en-US" dirty="0" smtClean="0"/>
              <a:t>River.</a:t>
            </a:r>
          </a:p>
          <a:p>
            <a:pPr lvl="2"/>
            <a:r>
              <a:rPr lang="en-US" dirty="0" smtClean="0"/>
              <a:t>Would </a:t>
            </a:r>
            <a:r>
              <a:rPr lang="en-US" dirty="0"/>
              <a:t>cut off eastern part of Confederacy from food sources in </a:t>
            </a:r>
            <a:r>
              <a:rPr lang="en-US" dirty="0" smtClean="0"/>
              <a:t>West</a:t>
            </a:r>
          </a:p>
          <a:p>
            <a:pPr lvl="2"/>
            <a:r>
              <a:rPr lang="en-US" dirty="0" smtClean="0"/>
              <a:t>Union </a:t>
            </a:r>
            <a:r>
              <a:rPr lang="en-US" dirty="0"/>
              <a:t>could use bases along the Mississippi to attack communication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transportation </a:t>
            </a:r>
            <a:r>
              <a:rPr lang="en-US" dirty="0"/>
              <a:t>networks.</a:t>
            </a:r>
          </a:p>
          <a:p>
            <a:pPr lvl="1"/>
            <a:r>
              <a:rPr lang="en-US" dirty="0"/>
              <a:t>Grant’s Army of Tennessee captured Confederate forts on Tennessee and Cumberland rivers in February 1862.</a:t>
            </a:r>
          </a:p>
          <a:p>
            <a:pPr lvl="1"/>
            <a:r>
              <a:rPr lang="en-US" dirty="0"/>
              <a:t>Both sides claimed victory in bloody two-day</a:t>
            </a:r>
            <a:r>
              <a:rPr lang="en-US" sz="1400" b="1" dirty="0">
                <a:solidFill>
                  <a:srgbClr val="DC5924"/>
                </a:solidFill>
              </a:rPr>
              <a:t> Battle of Shiloh </a:t>
            </a:r>
            <a:r>
              <a:rPr lang="en-US" dirty="0"/>
              <a:t>in April 1862, but Grant’s forces had driven Confederates back into Mississippi.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4800" y="720495"/>
            <a:ext cx="8534400" cy="762000"/>
          </a:xfrm>
        </p:spPr>
        <p:txBody>
          <a:bodyPr/>
          <a:lstStyle/>
          <a:p>
            <a:r>
              <a:rPr lang="en-US" dirty="0" smtClean="0"/>
              <a:t>Main Idea </a:t>
            </a:r>
            <a:r>
              <a:rPr lang="en-US" dirty="0" smtClean="0"/>
              <a:t>4</a:t>
            </a:r>
            <a:endParaRPr lang="en-US" dirty="0" smtClean="0"/>
          </a:p>
          <a:p>
            <a:pPr lvl="1"/>
            <a:r>
              <a:rPr lang="en-US" dirty="0"/>
              <a:t>Union strategy in the West centered on control of the Mississippi River.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  <p:pic>
        <p:nvPicPr>
          <p:cNvPr id="9" name="Picture 6" descr="http://www.civilwar.org/battlefields/shiloh/battle-of-shiloh-horizo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925" y="1364790"/>
            <a:ext cx="3105836" cy="2298318"/>
          </a:xfrm>
          <a:prstGeom prst="rect">
            <a:avLst/>
          </a:prstGeom>
          <a:noFill/>
        </p:spPr>
      </p:pic>
      <p:pic>
        <p:nvPicPr>
          <p:cNvPr id="11" name="Picture 2" descr="http://www.eyewitnesstohistory.com/images/shilo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4920" y="3723050"/>
            <a:ext cx="3456126" cy="2963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07782" y="914400"/>
            <a:ext cx="5225659" cy="5257800"/>
          </a:xfrm>
        </p:spPr>
        <p:txBody>
          <a:bodyPr/>
          <a:lstStyle/>
          <a:p>
            <a:r>
              <a:rPr lang="en-US" dirty="0" smtClean="0"/>
              <a:t>The Fall of New Orleans</a:t>
            </a:r>
          </a:p>
          <a:p>
            <a:pPr lvl="1"/>
            <a:r>
              <a:rPr lang="en-US" dirty="0"/>
              <a:t>U.S. Navy moved upriver to meet Grant, who was moving down the Mississippi.</a:t>
            </a:r>
          </a:p>
          <a:p>
            <a:pPr lvl="1"/>
            <a:r>
              <a:rPr lang="en-US" dirty="0"/>
              <a:t>First obstacle was the port of New Orleans—largest Confederate city and gateway to the Mississippi.</a:t>
            </a:r>
          </a:p>
          <a:p>
            <a:pPr lvl="1"/>
            <a:r>
              <a:rPr lang="en-US" dirty="0"/>
              <a:t>Fleet under Admiral </a:t>
            </a:r>
            <a:r>
              <a:rPr lang="en-US" sz="1400" b="1" dirty="0">
                <a:solidFill>
                  <a:srgbClr val="DC5924"/>
                </a:solidFill>
              </a:rPr>
              <a:t>David Farragut </a:t>
            </a:r>
            <a:r>
              <a:rPr lang="en-US" dirty="0"/>
              <a:t>captured New Orleans in April 1862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Farragut was of Spanish decent, grew up in the South but was loyal to the North.</a:t>
            </a:r>
            <a:endParaRPr lang="en-US" dirty="0"/>
          </a:p>
          <a:p>
            <a:pPr lvl="1"/>
            <a:r>
              <a:rPr lang="en-US" dirty="0"/>
              <a:t>He then took Baton Rouge, Louisiana, and Natchez, Mississippi.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441" y="1371600"/>
            <a:ext cx="3305175" cy="409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30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355" y="0"/>
            <a:ext cx="9144002" cy="6858000"/>
            <a:chOff x="-2" y="-20321010"/>
            <a:chExt cx="21762716" cy="34021285"/>
          </a:xfrm>
        </p:grpSpPr>
        <p:pic>
          <p:nvPicPr>
            <p:cNvPr id="6" name="Picture 4" descr="http://www.sitemason.com/files/dLbOpy/shilohcem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" y="-20321010"/>
              <a:ext cx="21762716" cy="34021285"/>
            </a:xfrm>
            <a:prstGeom prst="rect">
              <a:avLst/>
            </a:prstGeom>
            <a:noFill/>
          </p:spPr>
        </p:pic>
        <p:sp>
          <p:nvSpPr>
            <p:cNvPr id="7" name="TextBox 6">
              <a:hlinkClick r:id="rId3"/>
            </p:cNvPr>
            <p:cNvSpPr txBox="1"/>
            <p:nvPr/>
          </p:nvSpPr>
          <p:spPr>
            <a:xfrm>
              <a:off x="1463042" y="-1699251"/>
              <a:ext cx="18428116" cy="660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The losses at Shiloh were enormous. Together the two armies suffered 20,000 casualties!</a:t>
              </a:r>
            </a:p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“that was too shocking… too horrible to bear.”</a:t>
              </a:r>
            </a:p>
            <a:p>
              <a:pPr algn="r"/>
              <a:r>
                <a:rPr lang="en-US" sz="2000" dirty="0" smtClean="0">
                  <a:solidFill>
                    <a:schemeClr val="tx2"/>
                  </a:solidFill>
                </a:rPr>
                <a:t>~unnamed Confederate Soldier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0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28600" y="555427"/>
            <a:ext cx="8763000" cy="4800600"/>
          </a:xfrm>
        </p:spPr>
        <p:txBody>
          <a:bodyPr/>
          <a:lstStyle/>
          <a:p>
            <a:r>
              <a:rPr lang="en-US" dirty="0" smtClean="0"/>
              <a:t>The Siege of Vicksburg</a:t>
            </a:r>
          </a:p>
          <a:p>
            <a:pPr lvl="1"/>
            <a:r>
              <a:rPr lang="en-US" dirty="0"/>
              <a:t>Farragut ordered surrender of strategic Vicksburg, Mississippi, in May 1863.</a:t>
            </a:r>
          </a:p>
          <a:p>
            <a:pPr lvl="1"/>
            <a:r>
              <a:rPr lang="en-US" dirty="0"/>
              <a:t>Location on 200-foot-high cliffs above the Mississippi made invasion nearly impossible.</a:t>
            </a:r>
          </a:p>
          <a:p>
            <a:pPr lvl="1"/>
            <a:r>
              <a:rPr lang="en-US" dirty="0"/>
              <a:t>Grant decided to starve the city into surrender; began</a:t>
            </a:r>
            <a:r>
              <a:rPr lang="en-US" sz="1400" b="1" dirty="0">
                <a:solidFill>
                  <a:srgbClr val="DC5924"/>
                </a:solidFill>
              </a:rPr>
              <a:t> Siege of Vicksburg </a:t>
            </a:r>
            <a:r>
              <a:rPr lang="en-US" dirty="0"/>
              <a:t>in mid-May.</a:t>
            </a:r>
          </a:p>
          <a:p>
            <a:pPr lvl="1"/>
            <a:r>
              <a:rPr lang="en-US" dirty="0"/>
              <a:t>Facing starvation, city surrendered on July 4, 1863.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  <p:pic>
        <p:nvPicPr>
          <p:cNvPr id="11" name="Picture 2" descr="http://sillysoft.net/plugins/images/American%20Civil%20Wa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32" y="2230675"/>
            <a:ext cx="7391400" cy="462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1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429" y="2623192"/>
            <a:ext cx="2971800" cy="4873752"/>
          </a:xfrm>
        </p:spPr>
        <p:txBody>
          <a:bodyPr/>
          <a:lstStyle/>
          <a:p>
            <a:r>
              <a:rPr lang="en-US" dirty="0" smtClean="0"/>
              <a:t>What effect did the Battles </a:t>
            </a:r>
            <a:r>
              <a:rPr lang="en-US" smtClean="0"/>
              <a:t>of </a:t>
            </a:r>
            <a:r>
              <a:rPr lang="en-US" smtClean="0"/>
              <a:t>Richmond and </a:t>
            </a:r>
            <a:r>
              <a:rPr lang="en-US" dirty="0" smtClean="0"/>
              <a:t>Antietam have on the war?</a:t>
            </a:r>
            <a:endParaRPr lang="en-US" dirty="0"/>
          </a:p>
        </p:txBody>
      </p:sp>
      <p:pic>
        <p:nvPicPr>
          <p:cNvPr id="1026" name="Picture 2" descr="https://upload.wikimedia.org/wikipedia/commons/4/4f/Battle_of_Antiet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632325" cy="32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 War: </a:t>
            </a:r>
            <a:br>
              <a:rPr lang="en-US" dirty="0" smtClean="0"/>
            </a:br>
            <a:r>
              <a:rPr lang="en-US" dirty="0" smtClean="0"/>
              <a:t>1861-1865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7-5 War in the East and West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0" y="457200"/>
            <a:ext cx="4572000" cy="396240"/>
          </a:xfrm>
        </p:spPr>
        <p:txBody>
          <a:bodyPr/>
          <a:lstStyle/>
          <a:p>
            <a:r>
              <a:rPr lang="en-US" dirty="0" smtClean="0"/>
              <a:t>The War in the East and West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2336" y="1319022"/>
            <a:ext cx="1578864" cy="253746"/>
          </a:xfrm>
        </p:spPr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</a:p>
          <a:p>
            <a:pPr lvl="1"/>
            <a:r>
              <a:rPr lang="en-US" dirty="0" smtClean="0"/>
              <a:t>Confederate and Union forces faced off in Virginia and at sea.</a:t>
            </a:r>
          </a:p>
          <a:p>
            <a:pPr lvl="1"/>
            <a:r>
              <a:rPr lang="en-US" dirty="0"/>
              <a:t>Fighting in the Civil War spread to the western United 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 Ideas</a:t>
            </a:r>
          </a:p>
          <a:p>
            <a:pPr lvl="2"/>
            <a:r>
              <a:rPr lang="en-US" dirty="0"/>
              <a:t>Union and Confederate forces fought for control of the war in Virginia. </a:t>
            </a:r>
          </a:p>
          <a:p>
            <a:pPr lvl="2"/>
            <a:r>
              <a:rPr lang="en-US" dirty="0"/>
              <a:t>The Battle of Antietam gave the North a slight advantage.</a:t>
            </a:r>
          </a:p>
          <a:p>
            <a:pPr lvl="2"/>
            <a:r>
              <a:rPr lang="en-US" dirty="0"/>
              <a:t>The Confederacy attempted to break the Union naval blockade.</a:t>
            </a:r>
          </a:p>
          <a:p>
            <a:pPr lvl="2"/>
            <a:r>
              <a:rPr lang="en-US" dirty="0" smtClean="0"/>
              <a:t>Union </a:t>
            </a:r>
            <a:r>
              <a:rPr lang="en-US" dirty="0"/>
              <a:t>strategy in the West centered on control of the Mississippi River. </a:t>
            </a:r>
          </a:p>
          <a:p>
            <a:pPr marL="4114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War in Virginia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dirty="0"/>
              <a:t>First major battle of Civil War in Virginia, in July </a:t>
            </a:r>
            <a:r>
              <a:rPr lang="en-US" dirty="0" smtClean="0"/>
              <a:t>1861</a:t>
            </a:r>
          </a:p>
          <a:p>
            <a:pPr lvl="2"/>
            <a:r>
              <a:rPr lang="en-US" dirty="0" smtClean="0"/>
              <a:t>Union </a:t>
            </a:r>
            <a:r>
              <a:rPr lang="en-US" dirty="0"/>
              <a:t>army of 35,000 under General Irvin </a:t>
            </a:r>
            <a:r>
              <a:rPr lang="en-US" dirty="0" smtClean="0"/>
              <a:t>McDowell</a:t>
            </a:r>
          </a:p>
          <a:p>
            <a:pPr lvl="2"/>
            <a:r>
              <a:rPr lang="en-US" dirty="0" smtClean="0"/>
              <a:t>Confederate </a:t>
            </a:r>
            <a:r>
              <a:rPr lang="en-US" dirty="0"/>
              <a:t>army of 22,000 under General Pierre G. T. Beauregard</a:t>
            </a:r>
          </a:p>
          <a:p>
            <a:pPr lvl="1"/>
            <a:r>
              <a:rPr lang="en-US" dirty="0"/>
              <a:t>Clashed at Bull Run Creek near </a:t>
            </a:r>
            <a:r>
              <a:rPr lang="en-US" dirty="0" smtClean="0"/>
              <a:t>Manassas.</a:t>
            </a:r>
          </a:p>
          <a:p>
            <a:pPr lvl="2"/>
            <a:r>
              <a:rPr lang="en-US" dirty="0" smtClean="0"/>
              <a:t>Additional </a:t>
            </a:r>
            <a:r>
              <a:rPr lang="en-US" dirty="0"/>
              <a:t>10,000 Confederates </a:t>
            </a:r>
            <a:r>
              <a:rPr lang="en-US" dirty="0" smtClean="0"/>
              <a:t>arrived</a:t>
            </a:r>
          </a:p>
          <a:p>
            <a:pPr lvl="2"/>
            <a:r>
              <a:rPr lang="en-US" dirty="0" smtClean="0"/>
              <a:t>Confederate </a:t>
            </a:r>
            <a:r>
              <a:rPr lang="en-US" dirty="0"/>
              <a:t>troops under General Thomas “Stonewall” Jackson held against 		     Union advance</a:t>
            </a:r>
          </a:p>
          <a:p>
            <a:pPr lvl="1"/>
            <a:r>
              <a:rPr lang="en-US" dirty="0"/>
              <a:t>Confederates </a:t>
            </a:r>
            <a:r>
              <a:rPr lang="en-US" dirty="0" smtClean="0"/>
              <a:t>counterattacked</a:t>
            </a:r>
          </a:p>
          <a:p>
            <a:pPr lvl="2"/>
            <a:r>
              <a:rPr lang="en-US" dirty="0" smtClean="0"/>
              <a:t>Terrified, Union troops drop </a:t>
            </a:r>
            <a:r>
              <a:rPr lang="en-US" dirty="0"/>
              <a:t>everything &amp; ran… right into the fleeing civilians</a:t>
            </a:r>
          </a:p>
          <a:p>
            <a:pPr lvl="1"/>
            <a:r>
              <a:rPr lang="en-US" dirty="0"/>
              <a:t>Confederates won First Battle of Bull Run, also known as the First Battle of Manassas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Main Idea 1</a:t>
            </a:r>
          </a:p>
          <a:p>
            <a:pPr lvl="1"/>
            <a:r>
              <a:rPr lang="en-US" dirty="0"/>
              <a:t>Union and Confederate forces fought for control of the war in Virginia.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5800" y="1905000"/>
            <a:ext cx="8077200" cy="3429000"/>
          </a:xfrm>
        </p:spPr>
        <p:txBody>
          <a:bodyPr/>
          <a:lstStyle/>
          <a:p>
            <a:r>
              <a:rPr lang="en-US" dirty="0" smtClean="0"/>
              <a:t>More Battles in Virginia</a:t>
            </a:r>
          </a:p>
          <a:p>
            <a:pPr lvl="1"/>
            <a:r>
              <a:rPr lang="en-US" dirty="0"/>
              <a:t>General </a:t>
            </a:r>
            <a:r>
              <a:rPr lang="en-US" sz="1400" b="1" dirty="0">
                <a:solidFill>
                  <a:srgbClr val="DC5924"/>
                </a:solidFill>
              </a:rPr>
              <a:t>George B. McClellan </a:t>
            </a:r>
            <a:r>
              <a:rPr lang="en-US" dirty="0"/>
              <a:t>was placed in charge of 100,000 soldiers, called the Army of the Potomac.</a:t>
            </a:r>
          </a:p>
          <a:p>
            <a:pPr lvl="1"/>
            <a:r>
              <a:rPr lang="en-US" dirty="0"/>
              <a:t>McClellan launched an effort to capture Richmond called the Peninsular Campaign.  Stonewall Jackson launched an attack towards Washington, preventing Union reinforcements.</a:t>
            </a:r>
          </a:p>
          <a:p>
            <a:pPr lvl="1"/>
            <a:r>
              <a:rPr lang="en-US" dirty="0"/>
              <a:t>Confederate army in Virginia was under the command of General </a:t>
            </a:r>
            <a:r>
              <a:rPr lang="en-US" sz="1400" b="1" dirty="0">
                <a:solidFill>
                  <a:srgbClr val="DC5924"/>
                </a:solidFill>
              </a:rPr>
              <a:t>Robert E. Lee. </a:t>
            </a:r>
            <a:r>
              <a:rPr lang="en-US" dirty="0"/>
              <a:t>Lee attacked Union forces in series of clashes called </a:t>
            </a:r>
            <a:r>
              <a:rPr lang="en-US" sz="1400" b="1" dirty="0">
                <a:solidFill>
                  <a:srgbClr val="DC5924"/>
                </a:solidFill>
              </a:rPr>
              <a:t>Seven Days’ Battles</a:t>
            </a:r>
            <a:r>
              <a:rPr lang="en-US" dirty="0"/>
              <a:t> and forced Union army to retreat in June 1862.</a:t>
            </a:r>
          </a:p>
          <a:p>
            <a:pPr lvl="1"/>
            <a:r>
              <a:rPr lang="en-US" dirty="0"/>
              <a:t>Lincoln ordered General John Pope to march to Richmond.</a:t>
            </a:r>
          </a:p>
          <a:p>
            <a:pPr lvl="1"/>
            <a:r>
              <a:rPr lang="en-US" dirty="0"/>
              <a:t>Jackson’s troops stopped Pope’s army before it met up with the other Union army. The </a:t>
            </a:r>
            <a:r>
              <a:rPr lang="en-US" sz="1400" b="1" dirty="0">
                <a:solidFill>
                  <a:srgbClr val="DC5924"/>
                </a:solidFill>
              </a:rPr>
              <a:t>Second Battle of Bull Run,</a:t>
            </a:r>
            <a:r>
              <a:rPr lang="en-US" dirty="0"/>
              <a:t> or Second Battle of Manassas, was fought in August 1862; Confederates again forced a Union retreat.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01752" y="1257300"/>
            <a:ext cx="1828800" cy="381000"/>
          </a:xfrm>
        </p:spPr>
        <p:txBody>
          <a:bodyPr/>
          <a:lstStyle/>
          <a:p>
            <a:r>
              <a:rPr lang="en-US" dirty="0" smtClean="0"/>
              <a:t>Main Idea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3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28600" y="1905000"/>
            <a:ext cx="8534400" cy="4648200"/>
          </a:xfrm>
        </p:spPr>
        <p:txBody>
          <a:bodyPr/>
          <a:lstStyle/>
          <a:p>
            <a:r>
              <a:rPr lang="en-US" dirty="0" smtClean="0"/>
              <a:t>Robert E. Lee</a:t>
            </a:r>
          </a:p>
          <a:p>
            <a:pPr lvl="1"/>
            <a:r>
              <a:rPr lang="en-US" dirty="0"/>
              <a:t>Born into wealthy Virginia family in 1807</a:t>
            </a:r>
          </a:p>
          <a:p>
            <a:pPr lvl="1"/>
            <a:r>
              <a:rPr lang="en-US" dirty="0"/>
              <a:t>Graduate of the U.S. Military Academy at West Point</a:t>
            </a:r>
          </a:p>
          <a:p>
            <a:pPr lvl="1"/>
            <a:r>
              <a:rPr lang="en-US" dirty="0"/>
              <a:t>Fought in Mexican-American War  </a:t>
            </a:r>
          </a:p>
          <a:p>
            <a:pPr lvl="1"/>
            <a:r>
              <a:rPr lang="en-US" dirty="0"/>
              <a:t>Lincoln asked Lee to lead Union army at start of Civil War.</a:t>
            </a:r>
          </a:p>
          <a:p>
            <a:pPr lvl="1"/>
            <a:r>
              <a:rPr lang="en-US" dirty="0"/>
              <a:t>Lee declined and resigned from the Union Army to become a Confederate general.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04800" y="1524000"/>
            <a:ext cx="1828800" cy="381000"/>
          </a:xfrm>
        </p:spPr>
        <p:txBody>
          <a:bodyPr/>
          <a:lstStyle/>
          <a:p>
            <a:r>
              <a:rPr lang="en-US" dirty="0" smtClean="0"/>
              <a:t>Main Idea 1</a:t>
            </a:r>
            <a:endParaRPr lang="en-US" dirty="0"/>
          </a:p>
        </p:txBody>
      </p:sp>
      <p:pic>
        <p:nvPicPr>
          <p:cNvPr id="1026" name="Picture 2" descr="Image result for robert e lee m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7" y="3862951"/>
            <a:ext cx="2054225" cy="26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4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1"/>
            <a:r>
              <a:rPr lang="en-US" dirty="0"/>
              <a:t>Confederate leaders wanted to follow Lee’s victories in Virginia with victory on northern soil.</a:t>
            </a:r>
          </a:p>
          <a:p>
            <a:pPr lvl="1"/>
            <a:r>
              <a:rPr lang="en-US" dirty="0"/>
              <a:t>Lee’s Confederate troops and McClellan’s Union army met along Antietam Creek in Maryland on September 17, 1862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18 Sept. 1862- Union soldiers find a copy of Lee’s plans in field</a:t>
            </a:r>
          </a:p>
          <a:p>
            <a:pPr lvl="1"/>
            <a:r>
              <a:rPr lang="en-US" dirty="0"/>
              <a:t>The </a:t>
            </a:r>
            <a:r>
              <a:rPr lang="en-US" sz="1400" b="1" dirty="0">
                <a:solidFill>
                  <a:srgbClr val="E26B08"/>
                </a:solidFill>
              </a:rPr>
              <a:t>Battle of Sharpsburg </a:t>
            </a:r>
            <a:r>
              <a:rPr lang="en-US" sz="1400" dirty="0" smtClean="0"/>
              <a:t>or </a:t>
            </a:r>
            <a:r>
              <a:rPr lang="en-US" sz="1400" b="1" dirty="0" smtClean="0">
                <a:solidFill>
                  <a:srgbClr val="DC5924"/>
                </a:solidFill>
              </a:rPr>
              <a:t>Battle </a:t>
            </a:r>
            <a:r>
              <a:rPr lang="en-US" sz="1400" b="1" dirty="0">
                <a:solidFill>
                  <a:srgbClr val="DC5924"/>
                </a:solidFill>
              </a:rPr>
              <a:t>of Antietam </a:t>
            </a:r>
            <a:r>
              <a:rPr lang="en-US" dirty="0"/>
              <a:t>was the bloodiest single-day battle in U.S. history, with more than 12,000 Union and 13,000 Confederate </a:t>
            </a:r>
            <a:r>
              <a:rPr lang="en-US" dirty="0" smtClean="0"/>
              <a:t>casualties.</a:t>
            </a:r>
          </a:p>
          <a:p>
            <a:pPr lvl="2"/>
            <a:r>
              <a:rPr lang="en-US" dirty="0" smtClean="0"/>
              <a:t>Also </a:t>
            </a:r>
            <a:r>
              <a:rPr lang="en-US" dirty="0"/>
              <a:t>called the Battle of Sharpsburg</a:t>
            </a:r>
          </a:p>
          <a:p>
            <a:pPr lvl="1"/>
            <a:r>
              <a:rPr lang="en-US" dirty="0"/>
              <a:t>It was an important victory for the Union, stopping Lee’s northward advance.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Main Idea 2</a:t>
            </a:r>
          </a:p>
          <a:p>
            <a:pPr lvl="1"/>
            <a:r>
              <a:rPr lang="en-US" dirty="0"/>
              <a:t>The Battle of Antietam gave the North a slight advantage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7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Breaking the Union’s Blockade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The Union’s Naval Strategy</a:t>
            </a:r>
          </a:p>
          <a:p>
            <a:pPr lvl="1"/>
            <a:r>
              <a:rPr lang="en-US" dirty="0" smtClean="0"/>
              <a:t>Union </a:t>
            </a:r>
            <a:r>
              <a:rPr lang="en-US" dirty="0"/>
              <a:t>navy controlled the sea and blockaded southern ports.</a:t>
            </a:r>
          </a:p>
          <a:p>
            <a:pPr lvl="1"/>
            <a:r>
              <a:rPr lang="en-US" dirty="0"/>
              <a:t>The southern economy was hurt because the South was prevented from selling and receiving goods.</a:t>
            </a:r>
          </a:p>
          <a:p>
            <a:pPr lvl="1"/>
            <a:r>
              <a:rPr lang="en-US" dirty="0"/>
              <a:t>Some small, fast ships got through blockade, but the number of ships entering southern ports was reduced from 6,000 to 800 a year.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Main Idea 3</a:t>
            </a:r>
          </a:p>
          <a:p>
            <a:pPr lvl="1"/>
            <a:r>
              <a:rPr lang="en-US" dirty="0"/>
              <a:t>The Confederacy attempted to break the Union naval blockade.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0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3356" y="1371600"/>
            <a:ext cx="8077200" cy="4177889"/>
          </a:xfrm>
        </p:spPr>
        <p:txBody>
          <a:bodyPr/>
          <a:lstStyle/>
          <a:p>
            <a:r>
              <a:rPr lang="en-US" dirty="0" smtClean="0"/>
              <a:t>Clash of the Ironclads</a:t>
            </a:r>
          </a:p>
          <a:p>
            <a:pPr lvl="1"/>
            <a:r>
              <a:rPr lang="en-US" dirty="0"/>
              <a:t>When war began, </a:t>
            </a:r>
            <a:r>
              <a:rPr lang="en-US" dirty="0" smtClean="0"/>
              <a:t>the North did </a:t>
            </a:r>
            <a:r>
              <a:rPr lang="en-US" dirty="0"/>
              <a:t>not </a:t>
            </a:r>
            <a:r>
              <a:rPr lang="en-US" dirty="0" smtClean="0"/>
              <a:t>have enough </a:t>
            </a:r>
            <a:r>
              <a:rPr lang="en-US" dirty="0"/>
              <a:t>ships to cover 3500 miles coast line</a:t>
            </a:r>
          </a:p>
          <a:p>
            <a:pPr lvl="2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Blockade Runners</a:t>
            </a:r>
            <a:r>
              <a:rPr lang="en-US" dirty="0"/>
              <a:t> were </a:t>
            </a:r>
            <a:r>
              <a:rPr lang="en-US" dirty="0" smtClean="0"/>
              <a:t>Rebel </a:t>
            </a:r>
            <a:r>
              <a:rPr lang="en-US" dirty="0"/>
              <a:t>ships that could run in and out of the </a:t>
            </a:r>
            <a:r>
              <a:rPr lang="en-US" dirty="0" smtClean="0"/>
              <a:t>blockade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Confederacy turned to a new type of warship—</a:t>
            </a:r>
            <a:r>
              <a:rPr lang="en-US" sz="1400" b="1" dirty="0">
                <a:solidFill>
                  <a:srgbClr val="DC5924"/>
                </a:solidFill>
              </a:rPr>
              <a:t>ironclads,</a:t>
            </a:r>
            <a:r>
              <a:rPr lang="en-US" dirty="0"/>
              <a:t> or ships heavily armored with iron.</a:t>
            </a:r>
          </a:p>
          <a:p>
            <a:pPr lvl="1"/>
            <a:r>
              <a:rPr lang="en-US" dirty="0"/>
              <a:t>The Confederacy Captured Union ship </a:t>
            </a:r>
            <a:r>
              <a:rPr lang="en-US" b="1" u="sng" dirty="0"/>
              <a:t>Merrimack</a:t>
            </a:r>
            <a:r>
              <a:rPr lang="en-US" dirty="0"/>
              <a:t>, turned it into ironclad, and renamed it the </a:t>
            </a:r>
            <a:r>
              <a:rPr lang="en-US" b="1" u="sng" dirty="0"/>
              <a:t>Virginia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Ironclads successfully attacked the wooden ships of the Union.</a:t>
            </a:r>
          </a:p>
          <a:p>
            <a:pPr lvl="1"/>
            <a:r>
              <a:rPr lang="en-US" dirty="0"/>
              <a:t>Met by a Union ironclad, the </a:t>
            </a:r>
            <a:r>
              <a:rPr lang="en-US" b="1" u="sng" dirty="0"/>
              <a:t>Monitor</a:t>
            </a:r>
            <a:r>
              <a:rPr lang="en-US" dirty="0"/>
              <a:t>, in battle near Hampton Roads, Virginia, in March 1862 and it forced the Confederates to </a:t>
            </a:r>
            <a:r>
              <a:rPr lang="en-US" dirty="0" smtClean="0"/>
              <a:t>withdraw</a:t>
            </a:r>
          </a:p>
          <a:p>
            <a:pPr lvl="2"/>
            <a:r>
              <a:rPr lang="en-US" dirty="0" smtClean="0"/>
              <a:t>Designed </a:t>
            </a:r>
            <a:r>
              <a:rPr lang="en-US" dirty="0"/>
              <a:t>by John </a:t>
            </a:r>
            <a:r>
              <a:rPr lang="en-US" dirty="0" smtClean="0"/>
              <a:t>Ericsson</a:t>
            </a:r>
          </a:p>
          <a:p>
            <a:pPr lvl="2"/>
            <a:r>
              <a:rPr lang="en-US" dirty="0" smtClean="0"/>
              <a:t>Had </a:t>
            </a:r>
            <a:r>
              <a:rPr lang="en-US" dirty="0"/>
              <a:t>a revolving gun tower and thick plating</a:t>
            </a:r>
          </a:p>
          <a:p>
            <a:pPr lvl="1"/>
            <a:r>
              <a:rPr lang="en-US" dirty="0"/>
              <a:t>The Monitor’s success saved the Union fleet and continued the blockade.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54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rgbClr val="0070C0"/>
      </a:dk1>
      <a:lt1>
        <a:sysClr val="window" lastClr="FFFFFF"/>
      </a:lt1>
      <a:dk2>
        <a:srgbClr val="C00000"/>
      </a:dk2>
      <a:lt2>
        <a:srgbClr val="A8CDD7"/>
      </a:lt2>
      <a:accent1>
        <a:srgbClr val="66A7B8"/>
      </a:accent1>
      <a:accent2>
        <a:srgbClr val="DCEBEF"/>
      </a:accent2>
      <a:accent3>
        <a:srgbClr val="F0BABA"/>
      </a:accent3>
      <a:accent4>
        <a:srgbClr val="66A7B8"/>
      </a:accent4>
      <a:accent5>
        <a:srgbClr val="0070C0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658</TotalTime>
  <Words>1052</Words>
  <Application>Microsoft Office PowerPoint</Application>
  <PresentationFormat>On-screen Show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Schoolbook</vt:lpstr>
      <vt:lpstr>Lucida Grande</vt:lpstr>
      <vt:lpstr>Verdana</vt:lpstr>
      <vt:lpstr>Wingdings</vt:lpstr>
      <vt:lpstr>Wingdings 2</vt:lpstr>
      <vt:lpstr>Oriel</vt:lpstr>
      <vt:lpstr>Warm Up: How did we get to the point of secession? What happened at Fort Sumter to start the war?  </vt:lpstr>
      <vt:lpstr>The Civil War:  1861-1865</vt:lpstr>
      <vt:lpstr>PowerPoint Presentation</vt:lpstr>
      <vt:lpstr>Lesson 2</vt:lpstr>
      <vt:lpstr>Lesson 2</vt:lpstr>
      <vt:lpstr>Lesson 2</vt:lpstr>
      <vt:lpstr>Lesson 2</vt:lpstr>
      <vt:lpstr>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War:  1861-1865</dc:title>
  <dc:creator>kristopher.wazaney</dc:creator>
  <cp:lastModifiedBy>Lawson, Megan L.</cp:lastModifiedBy>
  <cp:revision>44</cp:revision>
  <dcterms:created xsi:type="dcterms:W3CDTF">2013-01-31T18:38:23Z</dcterms:created>
  <dcterms:modified xsi:type="dcterms:W3CDTF">2018-01-22T14:33:07Z</dcterms:modified>
</cp:coreProperties>
</file>