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269" r:id="rId2"/>
    <p:sldId id="259" r:id="rId3"/>
    <p:sldId id="271" r:id="rId4"/>
    <p:sldId id="270" r:id="rId5"/>
    <p:sldId id="273" r:id="rId6"/>
    <p:sldId id="276" r:id="rId7"/>
    <p:sldId id="274" r:id="rId8"/>
    <p:sldId id="275" r:id="rId9"/>
    <p:sldId id="265" r:id="rId10"/>
    <p:sldId id="277" r:id="rId11"/>
    <p:sldId id="27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1" autoAdjust="0"/>
  </p:normalViewPr>
  <p:slideViewPr>
    <p:cSldViewPr>
      <p:cViewPr varScale="1">
        <p:scale>
          <a:sx n="86" d="100"/>
          <a:sy n="86" d="100"/>
        </p:scale>
        <p:origin x="96"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20BA1-922E-4362-B16A-6C8CED70BCBB}" type="datetimeFigureOut">
              <a:rPr lang="en-US" smtClean="0"/>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222B1A-699E-4A49-822F-B7EE3701B032}" type="slidenum">
              <a:rPr lang="en-US" smtClean="0"/>
              <a:t>‹#›</a:t>
            </a:fld>
            <a:endParaRPr lang="en-US"/>
          </a:p>
        </p:txBody>
      </p:sp>
    </p:spTree>
    <p:extLst>
      <p:ext uri="{BB962C8B-B14F-4D97-AF65-F5344CB8AC3E}">
        <p14:creationId xmlns:p14="http://schemas.microsoft.com/office/powerpoint/2010/main" val="395968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43B6E-C944-4A24-8551-AF57A54F57A8}" type="datetimeFigureOut">
              <a:rPr lang="en-US" smtClean="0"/>
              <a:pPr/>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69968-C60B-45D0-9B15-07E68638E094}" type="slidenum">
              <a:rPr lang="en-US" smtClean="0"/>
              <a:pPr/>
              <a:t>‹#›</a:t>
            </a:fld>
            <a:endParaRPr lang="en-US"/>
          </a:p>
        </p:txBody>
      </p:sp>
    </p:spTree>
    <p:extLst>
      <p:ext uri="{BB962C8B-B14F-4D97-AF65-F5344CB8AC3E}">
        <p14:creationId xmlns:p14="http://schemas.microsoft.com/office/powerpoint/2010/main" val="35326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2</a:t>
            </a:fld>
            <a:endParaRPr lang="en-US"/>
          </a:p>
        </p:txBody>
      </p:sp>
    </p:spTree>
    <p:extLst>
      <p:ext uri="{BB962C8B-B14F-4D97-AF65-F5344CB8AC3E}">
        <p14:creationId xmlns:p14="http://schemas.microsoft.com/office/powerpoint/2010/main" val="105679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2759372108"/>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301370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CB50DF-320B-47FC-9B96-D8089963DBA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188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320064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CB50DF-320B-47FC-9B96-D8089963DBA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673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277243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3122214411"/>
      </p:ext>
    </p:extLst>
  </p:cSld>
  <p:clrMapOvr>
    <a:masterClrMapping/>
  </p:clrMapOvr>
  <p:transition spd="slow">
    <p:newsfla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2567864307"/>
      </p:ext>
    </p:extLst>
  </p:cSld>
  <p:clrMapOvr>
    <a:masterClrMapping/>
  </p:clrMapOvr>
  <p:transition spd="slow">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Lesson_Star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52" y="914401"/>
            <a:ext cx="2365248" cy="304800"/>
          </a:xfrm>
          <a:prstGeom prst="rect">
            <a:avLst/>
          </a:prstGeom>
        </p:spPr>
        <p:txBody>
          <a:bodyPr>
            <a:noAutofit/>
          </a:bodyPr>
          <a:lstStyle>
            <a:lvl1pPr>
              <a:defRPr sz="1400" b="0">
                <a:solidFill>
                  <a:schemeClr val="accent4"/>
                </a:solidFill>
              </a:defRPr>
            </a:lvl1pPr>
          </a:lstStyle>
          <a:p>
            <a:r>
              <a:rPr lang="en-US" dirty="0" smtClean="0"/>
              <a:t>Module X</a:t>
            </a:r>
            <a:endParaRPr lang="en-US" dirty="0"/>
          </a:p>
        </p:txBody>
      </p:sp>
      <p:sp>
        <p:nvSpPr>
          <p:cNvPr id="5" name="Footer Placeholder 4"/>
          <p:cNvSpPr>
            <a:spLocks noGrp="1"/>
          </p:cNvSpPr>
          <p:nvPr>
            <p:ph type="ftr" sz="quarter" idx="11"/>
          </p:nvPr>
        </p:nvSpPr>
        <p:spPr>
          <a:xfrm>
            <a:off x="381000" y="6629400"/>
            <a:ext cx="5562600" cy="228600"/>
          </a:xfrm>
        </p:spPr>
        <p:txBody>
          <a:bodyPr/>
          <a:lstStyle/>
          <a:p>
            <a:r>
              <a:rPr lang="en-IN" dirty="0"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fld id="{E69D5280-DBD0-2343-946D-B32C2D72E926}" type="slidenum">
              <a:rPr lang="en-US" smtClean="0"/>
              <a:t>‹#›</a:t>
            </a:fld>
            <a:endParaRPr lang="en-US"/>
          </a:p>
        </p:txBody>
      </p:sp>
      <p:sp>
        <p:nvSpPr>
          <p:cNvPr id="10" name="Text Placeholder 9"/>
          <p:cNvSpPr>
            <a:spLocks noGrp="1"/>
          </p:cNvSpPr>
          <p:nvPr>
            <p:ph type="body" sz="quarter" idx="13" hasCustomPrompt="1"/>
          </p:nvPr>
        </p:nvSpPr>
        <p:spPr>
          <a:xfrm>
            <a:off x="1463040" y="1261872"/>
            <a:ext cx="4572000" cy="396240"/>
          </a:xfrm>
        </p:spPr>
        <p:txBody>
          <a:bodyPr>
            <a:noAutofit/>
          </a:bodyPr>
          <a:lstStyle>
            <a:lvl1pPr>
              <a:defRPr sz="1700" b="1"/>
            </a:lvl1pPr>
          </a:lstStyle>
          <a:p>
            <a:pPr lvl="0"/>
            <a:r>
              <a:rPr lang="en-US" dirty="0" smtClean="0"/>
              <a:t>Lesson Title</a:t>
            </a:r>
          </a:p>
        </p:txBody>
      </p:sp>
      <p:sp>
        <p:nvSpPr>
          <p:cNvPr id="7" name="Text Placeholder 6"/>
          <p:cNvSpPr>
            <a:spLocks noGrp="1"/>
          </p:cNvSpPr>
          <p:nvPr>
            <p:ph type="body" sz="quarter" idx="14" hasCustomPrompt="1"/>
          </p:nvPr>
        </p:nvSpPr>
        <p:spPr>
          <a:xfrm>
            <a:off x="402336" y="1344168"/>
            <a:ext cx="950976" cy="228600"/>
          </a:xfrm>
          <a:solidFill>
            <a:schemeClr val="accent2">
              <a:lumMod val="40000"/>
              <a:lumOff val="60000"/>
            </a:schemeClr>
          </a:solidFill>
        </p:spPr>
        <p:txBody>
          <a:bodyPr lIns="0" tIns="0" rIns="0" bIns="45720" anchor="ctr" anchorCtr="1">
            <a:noAutofit/>
          </a:bodyPr>
          <a:lstStyle>
            <a:lvl1pPr>
              <a:defRPr sz="1600"/>
            </a:lvl1pPr>
          </a:lstStyle>
          <a:p>
            <a:pPr lvl="0"/>
            <a:r>
              <a:rPr lang="en-US" dirty="0" smtClean="0"/>
              <a:t>LESSON X</a:t>
            </a:r>
          </a:p>
        </p:txBody>
      </p:sp>
      <p:sp>
        <p:nvSpPr>
          <p:cNvPr id="8" name="Text Placeholder 6"/>
          <p:cNvSpPr>
            <a:spLocks noGrp="1"/>
          </p:cNvSpPr>
          <p:nvPr>
            <p:ph type="body" sz="quarter" idx="15" hasCustomPrompt="1"/>
          </p:nvPr>
        </p:nvSpPr>
        <p:spPr>
          <a:xfrm>
            <a:off x="304800" y="1752600"/>
            <a:ext cx="8534400" cy="4267200"/>
          </a:xfrm>
        </p:spPr>
        <p:txBody>
          <a:bodyPr>
            <a:noAutofit/>
          </a:bodyPr>
          <a:lstStyle>
            <a:lvl1pPr>
              <a:spcBef>
                <a:spcPts val="2400"/>
              </a:spcBef>
              <a:defRPr sz="1600" b="1" baseline="0"/>
            </a:lvl1pPr>
            <a:lvl2pPr marL="420624" indent="0">
              <a:buFont typeface="Arial"/>
              <a:buNone/>
              <a:defRPr sz="1500"/>
            </a:lvl2pPr>
            <a:lvl3pPr marL="548640" indent="-137160">
              <a:defRPr sz="1500" baseline="0"/>
            </a:lvl3pPr>
          </a:lstStyle>
          <a:p>
            <a:pPr lvl="0"/>
            <a:r>
              <a:rPr lang="en-US" dirty="0" smtClean="0"/>
              <a:t>Big Idea</a:t>
            </a:r>
          </a:p>
          <a:p>
            <a:pPr lvl="1"/>
            <a:r>
              <a:rPr lang="en-US" dirty="0" smtClean="0"/>
              <a:t>Second Level</a:t>
            </a:r>
          </a:p>
          <a:p>
            <a:pPr lvl="2"/>
            <a:r>
              <a:rPr lang="en-US" dirty="0" smtClean="0"/>
              <a:t>Third Level</a:t>
            </a:r>
          </a:p>
          <a:p>
            <a:pPr lvl="0"/>
            <a:r>
              <a:rPr lang="en-US" dirty="0" smtClean="0"/>
              <a:t>Main Ideas</a:t>
            </a:r>
          </a:p>
          <a:p>
            <a:pPr lvl="2"/>
            <a:r>
              <a:rPr lang="en-US" dirty="0" smtClean="0"/>
              <a:t>Third Level</a:t>
            </a:r>
            <a:endParaRPr lang="en-US" dirty="0"/>
          </a:p>
        </p:txBody>
      </p:sp>
    </p:spTree>
    <p:extLst>
      <p:ext uri="{BB962C8B-B14F-4D97-AF65-F5344CB8AC3E}">
        <p14:creationId xmlns:p14="http://schemas.microsoft.com/office/powerpoint/2010/main" val="58864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Lesson_Content_1co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52" y="914401"/>
            <a:ext cx="2365248" cy="304800"/>
          </a:xfrm>
          <a:prstGeom prst="rect">
            <a:avLst/>
          </a:prstGeom>
        </p:spPr>
        <p:txBody>
          <a:bodyPr>
            <a:noAutofit/>
          </a:bodyPr>
          <a:lstStyle>
            <a:lvl1pPr>
              <a:defRPr sz="1400" b="0">
                <a:solidFill>
                  <a:schemeClr val="accent4"/>
                </a:solidFill>
              </a:defRPr>
            </a:lvl1pPr>
          </a:lstStyle>
          <a:p>
            <a:r>
              <a:rPr lang="en-US" dirty="0" smtClean="0"/>
              <a:t>Module X Lesson X</a:t>
            </a:r>
            <a:endParaRPr lang="en-US" dirty="0"/>
          </a:p>
        </p:txBody>
      </p:sp>
      <p:sp>
        <p:nvSpPr>
          <p:cNvPr id="5" name="Footer Placeholder 4"/>
          <p:cNvSpPr>
            <a:spLocks noGrp="1"/>
          </p:cNvSpPr>
          <p:nvPr>
            <p:ph type="ftr" sz="quarter" idx="11"/>
          </p:nvPr>
        </p:nvSpPr>
        <p:spPr>
          <a:xfrm>
            <a:off x="381000" y="6629400"/>
            <a:ext cx="5562600" cy="228600"/>
          </a:xfrm>
        </p:spPr>
        <p:txBody>
          <a:bodyPr>
            <a:noAutofit/>
          </a:bodyPr>
          <a:lstStyle/>
          <a:p>
            <a:r>
              <a:rPr lang="en-IN" dirty="0"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6" name="Slide Number Placeholder 5"/>
          <p:cNvSpPr>
            <a:spLocks noGrp="1"/>
          </p:cNvSpPr>
          <p:nvPr>
            <p:ph type="sldNum" sz="quarter" idx="12"/>
          </p:nvPr>
        </p:nvSpPr>
        <p:spPr/>
        <p:txBody>
          <a:bodyPr>
            <a:noAutofit/>
          </a:bodyPr>
          <a:lstStyle/>
          <a:p>
            <a:fld id="{E69D5280-DBD0-2343-946D-B32C2D72E926}" type="slidenum">
              <a:rPr lang="en-US" smtClean="0"/>
              <a:t>‹#›</a:t>
            </a:fld>
            <a:endParaRPr lang="en-US"/>
          </a:p>
        </p:txBody>
      </p:sp>
      <p:sp>
        <p:nvSpPr>
          <p:cNvPr id="10" name="Text Placeholder 9"/>
          <p:cNvSpPr>
            <a:spLocks noGrp="1"/>
          </p:cNvSpPr>
          <p:nvPr>
            <p:ph type="body" sz="quarter" idx="13" hasCustomPrompt="1"/>
          </p:nvPr>
        </p:nvSpPr>
        <p:spPr>
          <a:xfrm>
            <a:off x="304800" y="1447800"/>
            <a:ext cx="5730240" cy="396240"/>
          </a:xfrm>
        </p:spPr>
        <p:txBody>
          <a:bodyPr>
            <a:noAutofit/>
          </a:bodyPr>
          <a:lstStyle>
            <a:lvl1pPr>
              <a:defRPr sz="1700" b="1">
                <a:solidFill>
                  <a:schemeClr val="accent5"/>
                </a:solidFill>
              </a:defRPr>
            </a:lvl1pPr>
          </a:lstStyle>
          <a:p>
            <a:pPr lvl="0"/>
            <a:r>
              <a:rPr lang="en-US" dirty="0" smtClean="0"/>
              <a:t>Segment Title</a:t>
            </a:r>
          </a:p>
        </p:txBody>
      </p:sp>
      <p:sp>
        <p:nvSpPr>
          <p:cNvPr id="13" name="Text Placeholder 12"/>
          <p:cNvSpPr>
            <a:spLocks noGrp="1"/>
          </p:cNvSpPr>
          <p:nvPr>
            <p:ph type="body" sz="quarter" idx="16" hasCustomPrompt="1"/>
          </p:nvPr>
        </p:nvSpPr>
        <p:spPr>
          <a:xfrm>
            <a:off x="685800" y="2700528"/>
            <a:ext cx="8077200" cy="2895600"/>
          </a:xfrm>
        </p:spPr>
        <p:txBody>
          <a:bodyPr>
            <a:noAutofit/>
          </a:bodyPr>
          <a:lstStyle>
            <a:lvl1pPr>
              <a:spcBef>
                <a:spcPts val="1800"/>
              </a:spcBef>
              <a:spcAft>
                <a:spcPts val="0"/>
              </a:spcAft>
              <a:defRPr sz="1600" b="1">
                <a:solidFill>
                  <a:srgbClr val="0076B7"/>
                </a:solidFill>
              </a:defRPr>
            </a:lvl1pPr>
            <a:lvl2pPr marL="548640" indent="-137160">
              <a:spcBef>
                <a:spcPts val="600"/>
              </a:spcBef>
              <a:spcAft>
                <a:spcPts val="0"/>
              </a:spcAft>
              <a:buFont typeface="Arial"/>
              <a:buChar char="•"/>
              <a:defRPr sz="1500" b="0"/>
            </a:lvl2pPr>
            <a:lvl3pPr marL="960120" indent="-137160">
              <a:buFont typeface="Lucida Grande"/>
              <a:buChar char="-"/>
              <a:defRPr sz="1400" baseline="0"/>
            </a:lvl3pPr>
            <a:lvl4pPr marL="1152144" indent="-192024">
              <a:buFont typeface="Lucida Grande"/>
              <a:buChar char="-"/>
              <a:defRPr sz="1400"/>
            </a:lvl4pPr>
          </a:lstStyle>
          <a:p>
            <a:pPr lvl="0"/>
            <a:r>
              <a:rPr lang="en-US" dirty="0" smtClean="0"/>
              <a:t>Head</a:t>
            </a:r>
          </a:p>
          <a:p>
            <a:pPr lvl="1"/>
            <a:r>
              <a:rPr lang="en-US" dirty="0" smtClean="0"/>
              <a:t>Second level</a:t>
            </a:r>
          </a:p>
          <a:p>
            <a:pPr lvl="2"/>
            <a:r>
              <a:rPr lang="en-US" dirty="0" smtClean="0"/>
              <a:t>Third Level</a:t>
            </a:r>
          </a:p>
          <a:p>
            <a:pPr lvl="2"/>
            <a:endParaRPr lang="en-US" dirty="0" smtClean="0"/>
          </a:p>
        </p:txBody>
      </p:sp>
      <p:sp>
        <p:nvSpPr>
          <p:cNvPr id="8" name="Text Placeholder 6"/>
          <p:cNvSpPr>
            <a:spLocks noGrp="1"/>
          </p:cNvSpPr>
          <p:nvPr>
            <p:ph type="body" sz="quarter" idx="15" hasCustomPrompt="1"/>
          </p:nvPr>
        </p:nvSpPr>
        <p:spPr>
          <a:xfrm>
            <a:off x="304800" y="1938528"/>
            <a:ext cx="8534400" cy="762000"/>
          </a:xfrm>
        </p:spPr>
        <p:txBody>
          <a:bodyPr>
            <a:noAutofit/>
          </a:bodyPr>
          <a:lstStyle>
            <a:lvl1pPr>
              <a:spcBef>
                <a:spcPts val="2400"/>
              </a:spcBef>
              <a:defRPr sz="1600" b="1" baseline="0"/>
            </a:lvl1pPr>
            <a:lvl2pPr marL="420624" indent="0">
              <a:buFont typeface="Arial"/>
              <a:buNone/>
              <a:defRPr sz="1500"/>
            </a:lvl2pPr>
            <a:lvl3pPr marL="548640" indent="-137160">
              <a:defRPr sz="1500" baseline="0"/>
            </a:lvl3pPr>
          </a:lstStyle>
          <a:p>
            <a:pPr lvl="0"/>
            <a:r>
              <a:rPr lang="en-US" dirty="0" smtClean="0"/>
              <a:t>Main Idea X</a:t>
            </a:r>
          </a:p>
          <a:p>
            <a:pPr lvl="1"/>
            <a:r>
              <a:rPr lang="en-US" dirty="0" smtClean="0"/>
              <a:t>Second Level</a:t>
            </a:r>
          </a:p>
        </p:txBody>
      </p:sp>
    </p:spTree>
    <p:extLst>
      <p:ext uri="{BB962C8B-B14F-4D97-AF65-F5344CB8AC3E}">
        <p14:creationId xmlns:p14="http://schemas.microsoft.com/office/powerpoint/2010/main" val="128301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Lesson_continued_1 co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52" y="914401"/>
            <a:ext cx="3203448" cy="304799"/>
          </a:xfrm>
          <a:prstGeom prst="rect">
            <a:avLst/>
          </a:prstGeom>
        </p:spPr>
        <p:txBody>
          <a:bodyPr>
            <a:noAutofit/>
          </a:bodyPr>
          <a:lstStyle>
            <a:lvl1pPr>
              <a:defRPr sz="1400" b="0">
                <a:solidFill>
                  <a:schemeClr val="accent4"/>
                </a:solidFill>
              </a:defRPr>
            </a:lvl1pPr>
          </a:lstStyle>
          <a:p>
            <a:r>
              <a:rPr lang="en-US" dirty="0" smtClean="0"/>
              <a:t>Module X Lesson X</a:t>
            </a:r>
            <a:endParaRPr lang="en-US" dirty="0"/>
          </a:p>
        </p:txBody>
      </p:sp>
      <p:sp>
        <p:nvSpPr>
          <p:cNvPr id="5" name="Footer Placeholder 4"/>
          <p:cNvSpPr>
            <a:spLocks noGrp="1"/>
          </p:cNvSpPr>
          <p:nvPr>
            <p:ph type="ftr" sz="quarter" idx="11"/>
          </p:nvPr>
        </p:nvSpPr>
        <p:spPr>
          <a:xfrm>
            <a:off x="381000" y="6629400"/>
            <a:ext cx="5562600" cy="228600"/>
          </a:xfrm>
        </p:spPr>
        <p:txBody>
          <a:bodyPr>
            <a:noAutofit/>
          </a:bodyPr>
          <a:lstStyle/>
          <a:p>
            <a:r>
              <a:rPr lang="en-IN" dirty="0"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6" name="Slide Number Placeholder 5"/>
          <p:cNvSpPr>
            <a:spLocks noGrp="1"/>
          </p:cNvSpPr>
          <p:nvPr>
            <p:ph type="sldNum" sz="quarter" idx="12"/>
          </p:nvPr>
        </p:nvSpPr>
        <p:spPr/>
        <p:txBody>
          <a:bodyPr>
            <a:noAutofit/>
          </a:bodyPr>
          <a:lstStyle/>
          <a:p>
            <a:fld id="{E69D5280-DBD0-2343-946D-B32C2D72E926}" type="slidenum">
              <a:rPr lang="en-US" smtClean="0"/>
              <a:t>‹#›</a:t>
            </a:fld>
            <a:endParaRPr lang="en-US"/>
          </a:p>
        </p:txBody>
      </p:sp>
      <p:sp>
        <p:nvSpPr>
          <p:cNvPr id="7" name="Text Placeholder 12"/>
          <p:cNvSpPr>
            <a:spLocks noGrp="1"/>
          </p:cNvSpPr>
          <p:nvPr>
            <p:ph type="body" sz="quarter" idx="16" hasCustomPrompt="1"/>
          </p:nvPr>
        </p:nvSpPr>
        <p:spPr>
          <a:xfrm>
            <a:off x="685800" y="1905000"/>
            <a:ext cx="8077200" cy="2895600"/>
          </a:xfrm>
        </p:spPr>
        <p:txBody>
          <a:bodyPr>
            <a:noAutofit/>
          </a:bodyPr>
          <a:lstStyle>
            <a:lvl1pPr>
              <a:spcBef>
                <a:spcPts val="1800"/>
              </a:spcBef>
              <a:spcAft>
                <a:spcPts val="0"/>
              </a:spcAft>
              <a:defRPr sz="1600" b="1">
                <a:solidFill>
                  <a:srgbClr val="0076B7"/>
                </a:solidFill>
              </a:defRPr>
            </a:lvl1pPr>
            <a:lvl2pPr marL="548640" indent="-137160">
              <a:spcBef>
                <a:spcPts val="600"/>
              </a:spcBef>
              <a:spcAft>
                <a:spcPts val="0"/>
              </a:spcAft>
              <a:buFont typeface="Arial"/>
              <a:buChar char="•"/>
              <a:defRPr sz="1500" b="0"/>
            </a:lvl2pPr>
            <a:lvl3pPr marL="960120" indent="-137160">
              <a:buFont typeface="Lucida Grande"/>
              <a:buChar char="-"/>
              <a:defRPr sz="1400" baseline="0"/>
            </a:lvl3pPr>
            <a:lvl4pPr marL="1152144" indent="-192024">
              <a:buFont typeface="Lucida Grande"/>
              <a:buChar char="-"/>
              <a:defRPr sz="1400"/>
            </a:lvl4pPr>
          </a:lstStyle>
          <a:p>
            <a:pPr lvl="0"/>
            <a:r>
              <a:rPr lang="en-US" dirty="0" smtClean="0"/>
              <a:t>Head</a:t>
            </a:r>
          </a:p>
          <a:p>
            <a:pPr lvl="1"/>
            <a:r>
              <a:rPr lang="en-US" dirty="0" smtClean="0"/>
              <a:t>Second level</a:t>
            </a:r>
          </a:p>
          <a:p>
            <a:pPr lvl="2"/>
            <a:r>
              <a:rPr lang="en-US" dirty="0" smtClean="0"/>
              <a:t>Third Level</a:t>
            </a:r>
          </a:p>
          <a:p>
            <a:pPr lvl="2"/>
            <a:endParaRPr lang="en-US" dirty="0" smtClean="0"/>
          </a:p>
        </p:txBody>
      </p:sp>
      <p:sp>
        <p:nvSpPr>
          <p:cNvPr id="8" name="Text Placeholder 6"/>
          <p:cNvSpPr>
            <a:spLocks noGrp="1"/>
          </p:cNvSpPr>
          <p:nvPr>
            <p:ph type="body" sz="quarter" idx="15" hasCustomPrompt="1"/>
          </p:nvPr>
        </p:nvSpPr>
        <p:spPr>
          <a:xfrm>
            <a:off x="304800" y="1524000"/>
            <a:ext cx="1219200" cy="381000"/>
          </a:xfrm>
        </p:spPr>
        <p:txBody>
          <a:bodyPr>
            <a:noAutofit/>
          </a:bodyPr>
          <a:lstStyle>
            <a:lvl1pPr>
              <a:spcBef>
                <a:spcPts val="2400"/>
              </a:spcBef>
              <a:defRPr sz="1600" b="1" baseline="0"/>
            </a:lvl1pPr>
            <a:lvl2pPr marL="420624" indent="0">
              <a:buFont typeface="Arial"/>
              <a:buNone/>
              <a:defRPr sz="1500"/>
            </a:lvl2pPr>
            <a:lvl3pPr marL="548640" indent="-137160">
              <a:defRPr sz="1500" baseline="0"/>
            </a:lvl3pPr>
          </a:lstStyle>
          <a:p>
            <a:pPr lvl="0"/>
            <a:r>
              <a:rPr lang="en-US" dirty="0" smtClean="0"/>
              <a:t>Main Idea X</a:t>
            </a:r>
          </a:p>
        </p:txBody>
      </p:sp>
    </p:spTree>
    <p:extLst>
      <p:ext uri="{BB962C8B-B14F-4D97-AF65-F5344CB8AC3E}">
        <p14:creationId xmlns:p14="http://schemas.microsoft.com/office/powerpoint/2010/main" val="358179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964533424"/>
      </p:ext>
    </p:extLst>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23CCE-8213-4EF1-8686-5E076D9271B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141915035"/>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1972700645"/>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E23CCE-8213-4EF1-8686-5E076D9271BA}"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1946073184"/>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E23CCE-8213-4EF1-8686-5E076D9271BA}"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2174805859"/>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23CCE-8213-4EF1-8686-5E076D9271BA}"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372154794"/>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1096250727"/>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23CCE-8213-4EF1-8686-5E076D9271B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CB50DF-320B-47FC-9B96-D8089963DBAB}" type="slidenum">
              <a:rPr lang="en-US" smtClean="0"/>
              <a:pPr/>
              <a:t>‹#›</a:t>
            </a:fld>
            <a:endParaRPr lang="en-US"/>
          </a:p>
        </p:txBody>
      </p:sp>
    </p:spTree>
    <p:extLst>
      <p:ext uri="{BB962C8B-B14F-4D97-AF65-F5344CB8AC3E}">
        <p14:creationId xmlns:p14="http://schemas.microsoft.com/office/powerpoint/2010/main" val="3149733412"/>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6E23CCE-8213-4EF1-8686-5E076D9271BA}" type="datetimeFigureOut">
              <a:rPr lang="en-US" smtClean="0"/>
              <a:pPr/>
              <a:t>1/16/2018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CCB50DF-320B-47FC-9B96-D8089963DBAB}" type="slidenum">
              <a:rPr lang="en-US" smtClean="0"/>
              <a:pPr/>
              <a:t>‹#›</a:t>
            </a:fld>
            <a:endParaRPr lang="en-US"/>
          </a:p>
        </p:txBody>
      </p:sp>
    </p:spTree>
    <p:extLst>
      <p:ext uri="{BB962C8B-B14F-4D97-AF65-F5344CB8AC3E}">
        <p14:creationId xmlns:p14="http://schemas.microsoft.com/office/powerpoint/2010/main" val="1135701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ransition spd="slow">
    <p:newsflash/>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4OyPNslZbHY"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zPYcFovBLxg" TargetMode="External"/><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Up/Spiral Review</a:t>
            </a:r>
            <a:endParaRPr lang="en-US" dirty="0"/>
          </a:p>
        </p:txBody>
      </p:sp>
      <p:sp>
        <p:nvSpPr>
          <p:cNvPr id="2" name="Content Placeholder 1"/>
          <p:cNvSpPr>
            <a:spLocks noGrp="1"/>
          </p:cNvSpPr>
          <p:nvPr>
            <p:ph sz="half" idx="1"/>
          </p:nvPr>
        </p:nvSpPr>
        <p:spPr>
          <a:xfrm>
            <a:off x="304800" y="1553033"/>
            <a:ext cx="4038600" cy="4525963"/>
          </a:xfrm>
        </p:spPr>
        <p:txBody>
          <a:bodyPr>
            <a:normAutofit/>
          </a:bodyPr>
          <a:lstStyle/>
          <a:p>
            <a:r>
              <a:rPr lang="en-US" sz="3200" dirty="0" smtClean="0">
                <a:solidFill>
                  <a:schemeClr val="tx1"/>
                </a:solidFill>
              </a:rPr>
              <a:t>What </a:t>
            </a:r>
            <a:r>
              <a:rPr lang="en-US" sz="3200" dirty="0" smtClean="0">
                <a:solidFill>
                  <a:schemeClr val="tx1"/>
                </a:solidFill>
              </a:rPr>
              <a:t>effect did the Dred Scott ruling have on the relationship between the North and the South? What was the ruling? </a:t>
            </a:r>
            <a:endParaRPr lang="en-US" sz="3200" dirty="0" smtClean="0">
              <a:solidFill>
                <a:schemeClr val="tx1"/>
              </a:solidFill>
            </a:endParaRPr>
          </a:p>
          <a:p>
            <a:endParaRPr lang="en-US" sz="3200" dirty="0" smtClean="0">
              <a:solidFill>
                <a:schemeClr val="tx1"/>
              </a:solidFill>
            </a:endParaRPr>
          </a:p>
        </p:txBody>
      </p:sp>
      <p:pic>
        <p:nvPicPr>
          <p:cNvPr id="5" name="Content Placeholder 4"/>
          <p:cNvPicPr>
            <a:picLocks noGrp="1" noChangeAspect="1"/>
          </p:cNvPicPr>
          <p:nvPr>
            <p:ph sz="half" idx="2"/>
          </p:nvPr>
        </p:nvPicPr>
        <p:blipFill>
          <a:blip r:embed="rId2"/>
          <a:stretch>
            <a:fillRect/>
          </a:stretch>
        </p:blipFill>
        <p:spPr>
          <a:xfrm>
            <a:off x="4584032" y="2604436"/>
            <a:ext cx="4038600" cy="2423159"/>
          </a:xfrm>
          <a:prstGeom prst="rect">
            <a:avLst/>
          </a:prstGeom>
        </p:spPr>
      </p:pic>
    </p:spTree>
    <p:extLst>
      <p:ext uri="{BB962C8B-B14F-4D97-AF65-F5344CB8AC3E}">
        <p14:creationId xmlns:p14="http://schemas.microsoft.com/office/powerpoint/2010/main" val="2948617712"/>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E69D5280-DBD0-2343-946D-B32C2D72E926}" type="slidenum">
              <a:rPr lang="en-US" smtClean="0"/>
              <a:t>10</a:t>
            </a:fld>
            <a:endParaRPr lang="en-US"/>
          </a:p>
        </p:txBody>
      </p:sp>
      <p:sp>
        <p:nvSpPr>
          <p:cNvPr id="5" name="Text Placeholder 4"/>
          <p:cNvSpPr>
            <a:spLocks noGrp="1"/>
          </p:cNvSpPr>
          <p:nvPr>
            <p:ph type="body" sz="quarter" idx="13"/>
          </p:nvPr>
        </p:nvSpPr>
        <p:spPr>
          <a:xfrm>
            <a:off x="2537460" y="335281"/>
            <a:ext cx="5730240" cy="396240"/>
          </a:xfrm>
        </p:spPr>
        <p:txBody>
          <a:bodyPr/>
          <a:lstStyle/>
          <a:p>
            <a:r>
              <a:rPr lang="en-US" dirty="0" smtClean="0"/>
              <a:t>Americans Choose Sides</a:t>
            </a:r>
            <a:endParaRPr lang="en-US" dirty="0"/>
          </a:p>
        </p:txBody>
      </p:sp>
      <p:sp>
        <p:nvSpPr>
          <p:cNvPr id="6" name="Text Placeholder 5"/>
          <p:cNvSpPr>
            <a:spLocks noGrp="1"/>
          </p:cNvSpPr>
          <p:nvPr>
            <p:ph type="body" sz="quarter" idx="16"/>
          </p:nvPr>
        </p:nvSpPr>
        <p:spPr>
          <a:xfrm>
            <a:off x="685800" y="2700528"/>
            <a:ext cx="8458200" cy="3928872"/>
          </a:xfrm>
        </p:spPr>
        <p:txBody>
          <a:bodyPr/>
          <a:lstStyle/>
          <a:p>
            <a:pPr lvl="1"/>
            <a:r>
              <a:rPr lang="en-US" dirty="0"/>
              <a:t>Seven southern states seceded as Lincoln took office.</a:t>
            </a:r>
          </a:p>
          <a:p>
            <a:pPr lvl="1"/>
            <a:r>
              <a:rPr lang="en-US" dirty="0"/>
              <a:t>Lincoln refused to recognize secession and tried desperately to save the nation.</a:t>
            </a:r>
          </a:p>
          <a:p>
            <a:pPr lvl="1"/>
            <a:r>
              <a:rPr lang="en-US" dirty="0"/>
              <a:t>Confederate officials began seizing federal-mint branches, arsenals, and military posts.</a:t>
            </a:r>
          </a:p>
          <a:p>
            <a:r>
              <a:rPr lang="en-US" dirty="0"/>
              <a:t>Fall of Fort Sumter</a:t>
            </a:r>
          </a:p>
          <a:p>
            <a:pPr lvl="1"/>
            <a:r>
              <a:rPr lang="en-US" sz="1400" b="1" dirty="0">
                <a:solidFill>
                  <a:srgbClr val="DC5924"/>
                </a:solidFill>
              </a:rPr>
              <a:t>Fort Sumter </a:t>
            </a:r>
            <a:r>
              <a:rPr lang="en-US" dirty="0"/>
              <a:t>was a Federal outpost in Charleston, South Carolina.</a:t>
            </a:r>
          </a:p>
          <a:p>
            <a:pPr lvl="1"/>
            <a:r>
              <a:rPr lang="en-US" dirty="0"/>
              <a:t>Confederate forces asked for its surrender.</a:t>
            </a:r>
          </a:p>
          <a:p>
            <a:pPr lvl="1"/>
            <a:r>
              <a:rPr lang="en-US" dirty="0"/>
              <a:t>Lincoln refused and sent ships with supplies.</a:t>
            </a:r>
          </a:p>
          <a:p>
            <a:pPr lvl="1"/>
            <a:r>
              <a:rPr lang="en-US" dirty="0"/>
              <a:t>Confederate cannons began firing on April 12, 1861.  </a:t>
            </a:r>
          </a:p>
          <a:p>
            <a:pPr lvl="1"/>
            <a:r>
              <a:rPr lang="en-US" dirty="0"/>
              <a:t>Fort Sumter fell 34 hours later.</a:t>
            </a:r>
          </a:p>
          <a:p>
            <a:pPr lvl="1"/>
            <a:r>
              <a:rPr lang="en-US" dirty="0"/>
              <a:t>The Civil War began.</a:t>
            </a:r>
          </a:p>
          <a:p>
            <a:pPr marL="411480" lvl="1" indent="0">
              <a:buNone/>
            </a:pPr>
            <a:endParaRPr lang="en-US" dirty="0"/>
          </a:p>
        </p:txBody>
      </p:sp>
      <p:sp>
        <p:nvSpPr>
          <p:cNvPr id="7" name="Text Placeholder 6"/>
          <p:cNvSpPr>
            <a:spLocks noGrp="1"/>
          </p:cNvSpPr>
          <p:nvPr>
            <p:ph type="body" sz="quarter" idx="15"/>
          </p:nvPr>
        </p:nvSpPr>
        <p:spPr/>
        <p:txBody>
          <a:bodyPr/>
          <a:lstStyle/>
          <a:p>
            <a:r>
              <a:rPr lang="en-US" dirty="0" smtClean="0"/>
              <a:t>Main Idea </a:t>
            </a:r>
            <a:r>
              <a:rPr lang="en-US" dirty="0" smtClean="0"/>
              <a:t>3</a:t>
            </a:r>
            <a:endParaRPr lang="en-US" dirty="0" smtClean="0"/>
          </a:p>
          <a:p>
            <a:pPr lvl="1"/>
            <a:r>
              <a:rPr lang="en-US" dirty="0"/>
              <a:t>Following the outbreak of war at Fort Sumter, Americans chose sides. </a:t>
            </a:r>
          </a:p>
          <a:p>
            <a:pPr lvl="1"/>
            <a:endParaRPr lang="en-US" dirty="0"/>
          </a:p>
        </p:txBody>
      </p:sp>
      <p:sp>
        <p:nvSpPr>
          <p:cNvPr id="8" name="TextBox 7"/>
          <p:cNvSpPr txBox="1"/>
          <p:nvPr/>
        </p:nvSpPr>
        <p:spPr>
          <a:xfrm>
            <a:off x="7696200" y="6172200"/>
            <a:ext cx="1143000" cy="307777"/>
          </a:xfrm>
          <a:prstGeom prst="rect">
            <a:avLst/>
          </a:prstGeom>
          <a:noFill/>
        </p:spPr>
        <p:txBody>
          <a:bodyPr wrap="square" rtlCol="0">
            <a:spAutoFit/>
          </a:bodyPr>
          <a:lstStyle/>
          <a:p>
            <a:r>
              <a:rPr lang="en-US" sz="1400" i="1" dirty="0" smtClean="0">
                <a:solidFill>
                  <a:srgbClr val="0076B7"/>
                </a:solidFill>
              </a:rPr>
              <a:t>continued…</a:t>
            </a:r>
            <a:endParaRPr lang="en-US" sz="1400" i="1" dirty="0">
              <a:solidFill>
                <a:srgbClr val="0076B7"/>
              </a:solidFill>
            </a:endParaRPr>
          </a:p>
        </p:txBody>
      </p:sp>
      <p:pic>
        <p:nvPicPr>
          <p:cNvPr id="9" name="Picture 4" descr="http://dmn.wpengine.netdna-cdn.com/wp-content/uploads/2012/03/Bombardment-of-Fort-Sumter.jpg"/>
          <p:cNvPicPr>
            <a:picLocks noChangeAspect="1" noChangeArrowheads="1"/>
          </p:cNvPicPr>
          <p:nvPr/>
        </p:nvPicPr>
        <p:blipFill>
          <a:blip r:embed="rId2"/>
          <a:srcRect/>
          <a:stretch>
            <a:fillRect/>
          </a:stretch>
        </p:blipFill>
        <p:spPr bwMode="auto">
          <a:xfrm>
            <a:off x="5943600" y="211075"/>
            <a:ext cx="2920544" cy="1883665"/>
          </a:xfrm>
          <a:prstGeom prst="rect">
            <a:avLst/>
          </a:prstGeom>
          <a:noFill/>
        </p:spPr>
      </p:pic>
    </p:spTree>
    <p:extLst>
      <p:ext uri="{BB962C8B-B14F-4D97-AF65-F5344CB8AC3E}">
        <p14:creationId xmlns:p14="http://schemas.microsoft.com/office/powerpoint/2010/main" val="31749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5" name="Text Placeholder 4"/>
          <p:cNvSpPr>
            <a:spLocks noGrp="1"/>
          </p:cNvSpPr>
          <p:nvPr>
            <p:ph type="body" sz="quarter" idx="16"/>
          </p:nvPr>
        </p:nvSpPr>
        <p:spPr>
          <a:xfrm>
            <a:off x="685800" y="685800"/>
            <a:ext cx="8077200" cy="5638800"/>
          </a:xfrm>
        </p:spPr>
        <p:txBody>
          <a:bodyPr/>
          <a:lstStyle/>
          <a:p>
            <a:pPr algn="ctr"/>
            <a:r>
              <a:rPr lang="en-US" sz="2800" dirty="0" smtClean="0"/>
              <a:t>Reaction to Lincoln’s Call</a:t>
            </a:r>
          </a:p>
          <a:p>
            <a:pPr lvl="1"/>
            <a:r>
              <a:rPr lang="en-US" sz="2400" dirty="0"/>
              <a:t>Lincoln declared the South was in rebellion and asked state governors for 75,000 militiamen; Pennsylvania, New Jersey, and states north of them rallied.</a:t>
            </a:r>
          </a:p>
          <a:p>
            <a:pPr lvl="1"/>
            <a:r>
              <a:rPr lang="en-US" sz="2400" dirty="0"/>
              <a:t>Slave states of the Upper South—North Carolina, Tennessee, Virginia, and Arkansas—seceded.</a:t>
            </a:r>
          </a:p>
          <a:p>
            <a:pPr lvl="1"/>
            <a:r>
              <a:rPr lang="en-US" sz="2400" b="1" dirty="0">
                <a:solidFill>
                  <a:srgbClr val="DC5924"/>
                </a:solidFill>
              </a:rPr>
              <a:t>Border states</a:t>
            </a:r>
            <a:r>
              <a:rPr lang="en-US" sz="2400" dirty="0"/>
              <a:t>—Delaware, Kentucky, Maryland, and Missouri—were slave states that did not join the Confederacy, but people were divided on the war.</a:t>
            </a:r>
          </a:p>
          <a:p>
            <a:pPr lvl="1"/>
            <a:r>
              <a:rPr lang="en-US" sz="2400" dirty="0" smtClean="0"/>
              <a:t>Western Virginia supported the Union and set up its own state government as West Virginia in 1863.</a:t>
            </a:r>
          </a:p>
          <a:p>
            <a:pPr marL="411480" lvl="1" indent="0">
              <a:buNone/>
            </a:pPr>
            <a:endParaRPr lang="en-US" dirty="0"/>
          </a:p>
        </p:txBody>
      </p:sp>
      <p:sp>
        <p:nvSpPr>
          <p:cNvPr id="8" name="TextBox 7"/>
          <p:cNvSpPr txBox="1"/>
          <p:nvPr/>
        </p:nvSpPr>
        <p:spPr>
          <a:xfrm>
            <a:off x="7696200" y="6172200"/>
            <a:ext cx="1143000" cy="307777"/>
          </a:xfrm>
          <a:prstGeom prst="rect">
            <a:avLst/>
          </a:prstGeom>
          <a:noFill/>
        </p:spPr>
        <p:txBody>
          <a:bodyPr wrap="square" rtlCol="0">
            <a:spAutoFit/>
          </a:bodyPr>
          <a:lstStyle/>
          <a:p>
            <a:r>
              <a:rPr lang="en-US" sz="1400" i="1" dirty="0" smtClean="0">
                <a:solidFill>
                  <a:srgbClr val="0076B7"/>
                </a:solidFill>
              </a:rPr>
              <a:t>continued…</a:t>
            </a:r>
            <a:endParaRPr lang="en-US" sz="1400" i="1" dirty="0">
              <a:solidFill>
                <a:srgbClr val="0076B7"/>
              </a:solidFill>
            </a:endParaRPr>
          </a:p>
        </p:txBody>
      </p:sp>
    </p:spTree>
    <p:extLst>
      <p:ext uri="{BB962C8B-B14F-4D97-AF65-F5344CB8AC3E}">
        <p14:creationId xmlns:p14="http://schemas.microsoft.com/office/powerpoint/2010/main" val="325629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Essential Question:</a:t>
            </a:r>
            <a:br>
              <a:rPr lang="en-US" dirty="0" smtClean="0"/>
            </a:br>
            <a:r>
              <a:rPr lang="en-US" dirty="0" smtClean="0"/>
              <a:t>Exit Ticket-</a:t>
            </a:r>
            <a:endParaRPr lang="en-US" dirty="0"/>
          </a:p>
        </p:txBody>
      </p:sp>
      <p:sp>
        <p:nvSpPr>
          <p:cNvPr id="2" name="Content Placeholder 1"/>
          <p:cNvSpPr>
            <a:spLocks noGrp="1"/>
          </p:cNvSpPr>
          <p:nvPr>
            <p:ph sz="half" idx="1"/>
          </p:nvPr>
        </p:nvSpPr>
        <p:spPr>
          <a:xfrm>
            <a:off x="457200" y="2133600"/>
            <a:ext cx="4038600" cy="4525963"/>
          </a:xfrm>
        </p:spPr>
        <p:txBody>
          <a:bodyPr/>
          <a:lstStyle/>
          <a:p>
            <a:r>
              <a:rPr lang="en-US" dirty="0" smtClean="0"/>
              <a:t>How did we get to the point of secession? </a:t>
            </a:r>
          </a:p>
          <a:p>
            <a:r>
              <a:rPr lang="en-US" dirty="0" smtClean="0"/>
              <a:t>What happened at Fort Sumter to start the war?</a:t>
            </a:r>
            <a:endParaRPr lang="en-US" dirty="0"/>
          </a:p>
        </p:txBody>
      </p:sp>
      <p:pic>
        <p:nvPicPr>
          <p:cNvPr id="5" name="Content Placeholder 4"/>
          <p:cNvPicPr>
            <a:picLocks noGrp="1" noChangeAspect="1"/>
          </p:cNvPicPr>
          <p:nvPr>
            <p:ph sz="half" idx="2"/>
          </p:nvPr>
        </p:nvPicPr>
        <p:blipFill>
          <a:blip r:embed="rId2"/>
          <a:stretch>
            <a:fillRect/>
          </a:stretch>
        </p:blipFill>
        <p:spPr>
          <a:xfrm>
            <a:off x="4648200" y="1981200"/>
            <a:ext cx="4038600" cy="2574607"/>
          </a:xfrm>
          <a:prstGeom prst="rect">
            <a:avLst/>
          </a:prstGeom>
        </p:spPr>
      </p:pic>
    </p:spTree>
    <p:extLst>
      <p:ext uri="{BB962C8B-B14F-4D97-AF65-F5344CB8AC3E}">
        <p14:creationId xmlns:p14="http://schemas.microsoft.com/office/powerpoint/2010/main" val="3163051223"/>
      </p:ext>
    </p:extLst>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Nation Dividing:</a:t>
            </a:r>
            <a:br>
              <a:rPr lang="en-US" dirty="0" smtClean="0"/>
            </a:br>
            <a:r>
              <a:rPr lang="en-US" sz="3200" dirty="0" smtClean="0"/>
              <a:t>1820-1861</a:t>
            </a:r>
            <a:endParaRPr lang="en-US" sz="3200" dirty="0"/>
          </a:p>
        </p:txBody>
      </p:sp>
      <p:sp>
        <p:nvSpPr>
          <p:cNvPr id="8" name="Text Placeholder 7"/>
          <p:cNvSpPr>
            <a:spLocks noGrp="1"/>
          </p:cNvSpPr>
          <p:nvPr>
            <p:ph type="body" idx="1"/>
          </p:nvPr>
        </p:nvSpPr>
        <p:spPr>
          <a:xfrm>
            <a:off x="1944821" y="3276600"/>
            <a:ext cx="5221287" cy="1454888"/>
          </a:xfrm>
        </p:spPr>
        <p:txBody>
          <a:bodyPr>
            <a:normAutofit/>
          </a:bodyPr>
          <a:lstStyle/>
          <a:p>
            <a:endParaRPr lang="en-US" sz="3200" dirty="0" smtClean="0">
              <a:solidFill>
                <a:schemeClr val="tx1"/>
              </a:solidFill>
            </a:endParaRPr>
          </a:p>
          <a:p>
            <a:r>
              <a:rPr lang="en-US" sz="3200" dirty="0" smtClean="0">
                <a:solidFill>
                  <a:schemeClr val="tx1"/>
                </a:solidFill>
              </a:rPr>
              <a:t>7-4 </a:t>
            </a:r>
            <a:r>
              <a:rPr lang="en-US" sz="3200" dirty="0" smtClean="0">
                <a:solidFill>
                  <a:schemeClr val="tx1"/>
                </a:solidFill>
              </a:rPr>
              <a:t>“Secession and War”</a:t>
            </a:r>
            <a:endParaRPr lang="en-US" sz="3200" dirty="0">
              <a:solidFill>
                <a:schemeClr val="tx1"/>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E69D5280-DBD0-2343-946D-B32C2D72E926}" type="slidenum">
              <a:rPr lang="en-US" smtClean="0"/>
              <a:t>3</a:t>
            </a:fld>
            <a:endParaRPr lang="en-US"/>
          </a:p>
        </p:txBody>
      </p:sp>
      <p:sp>
        <p:nvSpPr>
          <p:cNvPr id="5" name="Text Placeholder 4"/>
          <p:cNvSpPr>
            <a:spLocks noGrp="1"/>
          </p:cNvSpPr>
          <p:nvPr>
            <p:ph type="body" sz="quarter" idx="13"/>
          </p:nvPr>
        </p:nvSpPr>
        <p:spPr>
          <a:xfrm>
            <a:off x="3162300" y="426855"/>
            <a:ext cx="4572000" cy="396240"/>
          </a:xfrm>
        </p:spPr>
        <p:txBody>
          <a:bodyPr/>
          <a:lstStyle/>
          <a:p>
            <a:r>
              <a:rPr lang="en-US" dirty="0" smtClean="0"/>
              <a:t>The Nation Divides</a:t>
            </a:r>
            <a:endParaRPr lang="en-US" dirty="0"/>
          </a:p>
        </p:txBody>
      </p:sp>
      <p:sp>
        <p:nvSpPr>
          <p:cNvPr id="6" name="Text Placeholder 5"/>
          <p:cNvSpPr>
            <a:spLocks noGrp="1"/>
          </p:cNvSpPr>
          <p:nvPr>
            <p:ph type="body" sz="quarter" idx="14"/>
          </p:nvPr>
        </p:nvSpPr>
        <p:spPr>
          <a:xfrm>
            <a:off x="402336" y="1295400"/>
            <a:ext cx="1959864" cy="277368"/>
          </a:xfrm>
        </p:spPr>
        <p:txBody>
          <a:bodyPr/>
          <a:lstStyle/>
          <a:p>
            <a:r>
              <a:rPr lang="en-US" dirty="0" smtClean="0"/>
              <a:t>LESSON 4</a:t>
            </a:r>
            <a:endParaRPr lang="en-US" dirty="0"/>
          </a:p>
        </p:txBody>
      </p:sp>
      <p:sp>
        <p:nvSpPr>
          <p:cNvPr id="7" name="Text Placeholder 6"/>
          <p:cNvSpPr>
            <a:spLocks noGrp="1"/>
          </p:cNvSpPr>
          <p:nvPr>
            <p:ph type="body" sz="quarter" idx="15"/>
          </p:nvPr>
        </p:nvSpPr>
        <p:spPr/>
        <p:txBody>
          <a:bodyPr/>
          <a:lstStyle/>
          <a:p>
            <a:r>
              <a:rPr lang="en-US" dirty="0" smtClean="0"/>
              <a:t>Big Ideas</a:t>
            </a:r>
          </a:p>
          <a:p>
            <a:pPr lvl="1"/>
            <a:r>
              <a:rPr lang="en-US" dirty="0"/>
              <a:t>The United States broke apart due to the growing conflict over slavery.</a:t>
            </a:r>
          </a:p>
          <a:p>
            <a:r>
              <a:rPr lang="en-US" dirty="0" smtClean="0"/>
              <a:t>Main Ideas</a:t>
            </a:r>
          </a:p>
          <a:p>
            <a:pPr lvl="2"/>
            <a:r>
              <a:rPr lang="en-US" dirty="0" smtClean="0"/>
              <a:t>The </a:t>
            </a:r>
            <a:r>
              <a:rPr lang="en-US" dirty="0"/>
              <a:t>outcome of the election of 1860 divided the United States.</a:t>
            </a:r>
          </a:p>
          <a:p>
            <a:pPr lvl="2"/>
            <a:r>
              <a:rPr lang="en-US" dirty="0"/>
              <a:t>The dispute over slavery led the South to secede</a:t>
            </a:r>
            <a:r>
              <a:rPr lang="en-US" dirty="0" smtClean="0"/>
              <a:t>.</a:t>
            </a:r>
          </a:p>
          <a:p>
            <a:pPr lvl="2"/>
            <a:r>
              <a:rPr lang="en-US" dirty="0"/>
              <a:t>Following the outbreak of war at Fort Sumter, Americans chose sides. </a:t>
            </a:r>
          </a:p>
          <a:p>
            <a:pPr marL="411480" lvl="2" indent="0">
              <a:buNone/>
            </a:pPr>
            <a:endParaRPr lang="en-US" dirty="0"/>
          </a:p>
          <a:p>
            <a:pPr lvl="1"/>
            <a:endParaRPr lang="en-US" dirty="0"/>
          </a:p>
        </p:txBody>
      </p:sp>
    </p:spTree>
    <p:extLst>
      <p:ext uri="{BB962C8B-B14F-4D97-AF65-F5344CB8AC3E}">
        <p14:creationId xmlns:p14="http://schemas.microsoft.com/office/powerpoint/2010/main" val="360645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gtm-media.discoveryeducation.com/videos/imagelibrary/web/EF6C0782-B730-1F03-8BD0F01425D5C1AC.jpg">
            <a:hlinkClick r:id="rId2"/>
          </p:cNvPr>
          <p:cNvPicPr>
            <a:picLocks noChangeAspect="1" noChangeArrowheads="1"/>
          </p:cNvPicPr>
          <p:nvPr/>
        </p:nvPicPr>
        <p:blipFill>
          <a:blip r:embed="rId3"/>
          <a:srcRect/>
          <a:stretch>
            <a:fillRect/>
          </a:stretch>
        </p:blipFill>
        <p:spPr bwMode="auto">
          <a:xfrm>
            <a:off x="-17161" y="-237892"/>
            <a:ext cx="9161159" cy="4038599"/>
          </a:xfrm>
          <a:prstGeom prst="rect">
            <a:avLst/>
          </a:prstGeom>
          <a:noFill/>
        </p:spPr>
      </p:pic>
      <p:pic>
        <p:nvPicPr>
          <p:cNvPr id="5" name="Picture 1">
            <a:hlinkClick r:id="rId2"/>
          </p:cNvPr>
          <p:cNvPicPr>
            <a:picLocks noChangeAspect="1" noChangeArrowheads="1"/>
          </p:cNvPicPr>
          <p:nvPr/>
        </p:nvPicPr>
        <p:blipFill>
          <a:blip r:embed="rId4"/>
          <a:srcRect/>
          <a:stretch>
            <a:fillRect/>
          </a:stretch>
        </p:blipFill>
        <p:spPr bwMode="auto">
          <a:xfrm>
            <a:off x="11155" y="3810000"/>
            <a:ext cx="9132843" cy="3048000"/>
          </a:xfrm>
          <a:prstGeom prst="rect">
            <a:avLst/>
          </a:prstGeom>
          <a:noFill/>
          <a:ln w="9525">
            <a:noFill/>
            <a:miter lim="800000"/>
            <a:headEnd/>
            <a:tailEnd/>
          </a:ln>
          <a:effectLst/>
        </p:spPr>
      </p:pic>
    </p:spTree>
    <p:extLst>
      <p:ext uri="{BB962C8B-B14F-4D97-AF65-F5344CB8AC3E}">
        <p14:creationId xmlns:p14="http://schemas.microsoft.com/office/powerpoint/2010/main" val="154893163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a:t>
            </a:r>
            <a:endParaRPr lang="en-US" dirty="0"/>
          </a:p>
        </p:txBody>
      </p:sp>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E69D5280-DBD0-2343-946D-B32C2D72E926}" type="slidenum">
              <a:rPr lang="en-US" smtClean="0"/>
              <a:t>5</a:t>
            </a:fld>
            <a:endParaRPr lang="en-US"/>
          </a:p>
        </p:txBody>
      </p:sp>
      <p:sp>
        <p:nvSpPr>
          <p:cNvPr id="5" name="Text Placeholder 4"/>
          <p:cNvSpPr>
            <a:spLocks noGrp="1"/>
          </p:cNvSpPr>
          <p:nvPr>
            <p:ph type="body" sz="quarter" idx="13"/>
          </p:nvPr>
        </p:nvSpPr>
        <p:spPr>
          <a:xfrm>
            <a:off x="301752" y="1475995"/>
            <a:ext cx="5730240" cy="396240"/>
          </a:xfrm>
        </p:spPr>
        <p:txBody>
          <a:bodyPr/>
          <a:lstStyle/>
          <a:p>
            <a:r>
              <a:rPr lang="en-US" dirty="0" smtClean="0"/>
              <a:t>Election of 1860</a:t>
            </a:r>
            <a:endParaRPr lang="en-US" dirty="0"/>
          </a:p>
        </p:txBody>
      </p:sp>
      <p:sp>
        <p:nvSpPr>
          <p:cNvPr id="6" name="Text Placeholder 5"/>
          <p:cNvSpPr>
            <a:spLocks noGrp="1"/>
          </p:cNvSpPr>
          <p:nvPr>
            <p:ph type="body" sz="quarter" idx="16"/>
          </p:nvPr>
        </p:nvSpPr>
        <p:spPr/>
        <p:txBody>
          <a:bodyPr/>
          <a:lstStyle/>
          <a:p>
            <a:pPr lvl="1"/>
            <a:r>
              <a:rPr lang="en-US" dirty="0"/>
              <a:t>Northern Democrats chose Senator Stephen Douglas; Southern Democrats, Vice President </a:t>
            </a:r>
            <a:r>
              <a:rPr lang="en-US" b="1" dirty="0">
                <a:solidFill>
                  <a:srgbClr val="E46C0A"/>
                </a:solidFill>
                <a:latin typeface="Calibri" charset="0"/>
                <a:ea typeface="ＭＳ Ｐゴシック" charset="0"/>
                <a:cs typeface="Verdana" charset="0"/>
              </a:rPr>
              <a:t>John C. Breckinridge.</a:t>
            </a:r>
          </a:p>
          <a:p>
            <a:pPr lvl="1"/>
            <a:r>
              <a:rPr lang="en-US" dirty="0"/>
              <a:t>The </a:t>
            </a:r>
            <a:r>
              <a:rPr lang="en-US" b="1" dirty="0">
                <a:solidFill>
                  <a:srgbClr val="E46C0A"/>
                </a:solidFill>
                <a:latin typeface="Calibri" charset="0"/>
                <a:ea typeface="ＭＳ Ｐゴシック" charset="0"/>
                <a:cs typeface="Verdana" charset="0"/>
              </a:rPr>
              <a:t>Constitutional Union Party </a:t>
            </a:r>
            <a:r>
              <a:rPr lang="en-US" dirty="0"/>
              <a:t>selected John Bell of Tennessee.</a:t>
            </a:r>
          </a:p>
          <a:p>
            <a:pPr lvl="1"/>
            <a:r>
              <a:rPr lang="en-US" dirty="0"/>
              <a:t>Republicans nominated Lincoln, who won with most votes of the free </a:t>
            </a:r>
            <a:r>
              <a:rPr lang="en-US" dirty="0" smtClean="0"/>
              <a:t>states.</a:t>
            </a:r>
          </a:p>
          <a:p>
            <a:pPr lvl="2"/>
            <a:r>
              <a:rPr lang="en-US" dirty="0" smtClean="0"/>
              <a:t>Lincoln </a:t>
            </a:r>
            <a:r>
              <a:rPr lang="en-US" dirty="0"/>
              <a:t>promised not to abolish slavery where it already existed.</a:t>
            </a:r>
          </a:p>
          <a:p>
            <a:pPr lvl="1"/>
            <a:r>
              <a:rPr lang="en-US" dirty="0"/>
              <a:t>The result angered </a:t>
            </a:r>
            <a:r>
              <a:rPr lang="en-US" dirty="0" smtClean="0"/>
              <a:t>southerners.</a:t>
            </a:r>
          </a:p>
          <a:p>
            <a:pPr lvl="2"/>
            <a:r>
              <a:rPr lang="en-US" dirty="0" smtClean="0"/>
              <a:t>Lincoln </a:t>
            </a:r>
            <a:r>
              <a:rPr lang="en-US" dirty="0"/>
              <a:t>had not campaigned in the South or carried any southern states in </a:t>
            </a:r>
            <a:r>
              <a:rPr lang="en-US" dirty="0" smtClean="0"/>
              <a:t>the </a:t>
            </a:r>
            <a:r>
              <a:rPr lang="en-US" dirty="0"/>
              <a:t>election</a:t>
            </a:r>
            <a:r>
              <a:rPr lang="en-US" dirty="0" smtClean="0"/>
              <a:t>.</a:t>
            </a:r>
          </a:p>
          <a:p>
            <a:pPr lvl="2"/>
            <a:r>
              <a:rPr lang="en-US" dirty="0" smtClean="0"/>
              <a:t>His name did not even appear on the Southern ballots.</a:t>
            </a:r>
            <a:endParaRPr lang="en-US" dirty="0"/>
          </a:p>
          <a:p>
            <a:pPr lvl="1"/>
            <a:endParaRPr lang="en-US" dirty="0"/>
          </a:p>
        </p:txBody>
      </p:sp>
      <p:sp>
        <p:nvSpPr>
          <p:cNvPr id="7" name="Text Placeholder 6"/>
          <p:cNvSpPr>
            <a:spLocks noGrp="1"/>
          </p:cNvSpPr>
          <p:nvPr>
            <p:ph type="body" sz="quarter" idx="15"/>
          </p:nvPr>
        </p:nvSpPr>
        <p:spPr/>
        <p:txBody>
          <a:bodyPr/>
          <a:lstStyle/>
          <a:p>
            <a:r>
              <a:rPr lang="en-US" dirty="0" smtClean="0"/>
              <a:t>Main idea </a:t>
            </a:r>
            <a:r>
              <a:rPr lang="en-US" dirty="0" smtClean="0"/>
              <a:t>1</a:t>
            </a:r>
            <a:endParaRPr lang="en-US" dirty="0" smtClean="0"/>
          </a:p>
          <a:p>
            <a:pPr lvl="1"/>
            <a:r>
              <a:rPr lang="en-US" dirty="0"/>
              <a:t>The outcome of the election of 1860 divided the United States.</a:t>
            </a:r>
          </a:p>
          <a:p>
            <a:pPr lvl="1"/>
            <a:endParaRPr lang="en-US" dirty="0"/>
          </a:p>
        </p:txBody>
      </p:sp>
    </p:spTree>
    <p:extLst>
      <p:ext uri="{BB962C8B-B14F-4D97-AF65-F5344CB8AC3E}">
        <p14:creationId xmlns:p14="http://schemas.microsoft.com/office/powerpoint/2010/main" val="217459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E69D5280-DBD0-2343-946D-B32C2D72E926}" type="slidenum">
              <a:rPr lang="en-US" smtClean="0"/>
              <a:t>6</a:t>
            </a:fld>
            <a:endParaRPr lang="en-US"/>
          </a:p>
        </p:txBody>
      </p:sp>
      <p:sp>
        <p:nvSpPr>
          <p:cNvPr id="5" name="Text Placeholder 4"/>
          <p:cNvSpPr>
            <a:spLocks noGrp="1"/>
          </p:cNvSpPr>
          <p:nvPr>
            <p:ph type="body" sz="quarter" idx="16"/>
          </p:nvPr>
        </p:nvSpPr>
        <p:spPr>
          <a:xfrm>
            <a:off x="301752" y="304800"/>
            <a:ext cx="8689848" cy="6258308"/>
          </a:xfrm>
        </p:spPr>
        <p:txBody>
          <a:bodyPr/>
          <a:lstStyle/>
          <a:p>
            <a:pPr algn="ctr"/>
            <a:r>
              <a:rPr lang="en-US" sz="2800" dirty="0" smtClean="0"/>
              <a:t>Lincoln Takes </a:t>
            </a:r>
            <a:r>
              <a:rPr lang="en-US" sz="2800" dirty="0" smtClean="0"/>
              <a:t>Office</a:t>
            </a:r>
          </a:p>
          <a:p>
            <a:pPr marL="0" indent="0" algn="ctr">
              <a:buNone/>
            </a:pPr>
            <a:endParaRPr lang="en-US" sz="2800" dirty="0" smtClean="0"/>
          </a:p>
          <a:p>
            <a:pPr lvl="1"/>
            <a:r>
              <a:rPr lang="en-US" sz="2400" dirty="0"/>
              <a:t>Lincoln inaugurated on March 4, 1861.</a:t>
            </a:r>
          </a:p>
          <a:p>
            <a:pPr lvl="1"/>
            <a:r>
              <a:rPr lang="en-US" sz="2400" dirty="0"/>
              <a:t>Opposed idea that southern states could leave the Union because they were unhappy with government’s position on slavery</a:t>
            </a:r>
          </a:p>
          <a:p>
            <a:pPr lvl="1"/>
            <a:r>
              <a:rPr lang="en-US" sz="2400" dirty="0"/>
              <a:t>Announced in inaugural address that he would keep all government property in the seceding states</a:t>
            </a:r>
          </a:p>
          <a:p>
            <a:pPr lvl="1"/>
            <a:r>
              <a:rPr lang="en-US" sz="2400" dirty="0"/>
              <a:t>Hoped that southern states would return to the Union</a:t>
            </a:r>
          </a:p>
          <a:p>
            <a:pPr lvl="1"/>
            <a:endParaRPr lang="en-US" dirty="0"/>
          </a:p>
        </p:txBody>
      </p:sp>
      <p:sp>
        <p:nvSpPr>
          <p:cNvPr id="8" name="TextBox 7"/>
          <p:cNvSpPr txBox="1"/>
          <p:nvPr/>
        </p:nvSpPr>
        <p:spPr>
          <a:xfrm>
            <a:off x="7696200" y="6172200"/>
            <a:ext cx="1143000" cy="307777"/>
          </a:xfrm>
          <a:prstGeom prst="rect">
            <a:avLst/>
          </a:prstGeom>
          <a:noFill/>
        </p:spPr>
        <p:txBody>
          <a:bodyPr wrap="square" rtlCol="0">
            <a:spAutoFit/>
          </a:bodyPr>
          <a:lstStyle/>
          <a:p>
            <a:r>
              <a:rPr lang="en-US" sz="1400" i="1" dirty="0" smtClean="0">
                <a:solidFill>
                  <a:srgbClr val="0076B7"/>
                </a:solidFill>
              </a:rPr>
              <a:t>continued…</a:t>
            </a:r>
            <a:endParaRPr lang="en-US" sz="1400" i="1" dirty="0">
              <a:solidFill>
                <a:srgbClr val="0076B7"/>
              </a:solidFill>
            </a:endParaRPr>
          </a:p>
        </p:txBody>
      </p:sp>
    </p:spTree>
    <p:extLst>
      <p:ext uri="{BB962C8B-B14F-4D97-AF65-F5344CB8AC3E}">
        <p14:creationId xmlns:p14="http://schemas.microsoft.com/office/powerpoint/2010/main" val="200107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a:t>
            </a:r>
            <a:endParaRPr lang="en-US" dirty="0"/>
          </a:p>
        </p:txBody>
      </p:sp>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E69D5280-DBD0-2343-946D-B32C2D72E926}" type="slidenum">
              <a:rPr lang="en-US" smtClean="0"/>
              <a:t>7</a:t>
            </a:fld>
            <a:endParaRPr lang="en-US"/>
          </a:p>
        </p:txBody>
      </p:sp>
      <p:sp>
        <p:nvSpPr>
          <p:cNvPr id="5" name="Text Placeholder 4"/>
          <p:cNvSpPr>
            <a:spLocks noGrp="1"/>
          </p:cNvSpPr>
          <p:nvPr>
            <p:ph type="body" sz="quarter" idx="13"/>
          </p:nvPr>
        </p:nvSpPr>
        <p:spPr/>
        <p:txBody>
          <a:bodyPr/>
          <a:lstStyle/>
          <a:p>
            <a:r>
              <a:rPr lang="en-US" dirty="0" smtClean="0"/>
              <a:t>The South Secedes</a:t>
            </a:r>
            <a:endParaRPr lang="en-US" dirty="0"/>
          </a:p>
        </p:txBody>
      </p:sp>
      <p:sp>
        <p:nvSpPr>
          <p:cNvPr id="6" name="Text Placeholder 5"/>
          <p:cNvSpPr>
            <a:spLocks noGrp="1"/>
          </p:cNvSpPr>
          <p:nvPr>
            <p:ph type="body" sz="quarter" idx="16"/>
          </p:nvPr>
        </p:nvSpPr>
        <p:spPr/>
        <p:txBody>
          <a:bodyPr/>
          <a:lstStyle/>
          <a:p>
            <a:r>
              <a:rPr lang="en-US" dirty="0" smtClean="0"/>
              <a:t>Southerners’ Reactions</a:t>
            </a:r>
          </a:p>
          <a:p>
            <a:pPr lvl="1"/>
            <a:r>
              <a:rPr lang="en-US" dirty="0" smtClean="0"/>
              <a:t>Lincoln </a:t>
            </a:r>
            <a:r>
              <a:rPr lang="en-US" dirty="0"/>
              <a:t>insisted he would not change slavery in South, but would not let it expand.</a:t>
            </a:r>
          </a:p>
          <a:p>
            <a:pPr lvl="1"/>
            <a:r>
              <a:rPr lang="en-US" dirty="0"/>
              <a:t>People in South believed that their economy and way of life would be destroyed.</a:t>
            </a:r>
          </a:p>
          <a:p>
            <a:pPr lvl="1"/>
            <a:r>
              <a:rPr lang="en-US" dirty="0"/>
              <a:t>South Carolina legislature met to consider </a:t>
            </a:r>
            <a:r>
              <a:rPr lang="en-US" b="1" dirty="0">
                <a:solidFill>
                  <a:srgbClr val="E46C0A"/>
                </a:solidFill>
                <a:latin typeface="Calibri" charset="0"/>
                <a:ea typeface="ＭＳ Ｐゴシック" charset="0"/>
                <a:cs typeface="Verdana" charset="0"/>
              </a:rPr>
              <a:t>secession, </a:t>
            </a:r>
            <a:r>
              <a:rPr lang="en-US" dirty="0"/>
              <a:t>formally withdrawing from the Union.</a:t>
            </a:r>
          </a:p>
          <a:p>
            <a:pPr lvl="1"/>
            <a:r>
              <a:rPr lang="en-US" dirty="0" smtClean="0"/>
              <a:t>On December 20, 1860, South </a:t>
            </a:r>
            <a:r>
              <a:rPr lang="en-US" dirty="0"/>
              <a:t>Carolina seceded, believing it had the right because it had voluntarily joined the Union.</a:t>
            </a:r>
          </a:p>
          <a:p>
            <a:pPr marL="411480" lvl="1" indent="0">
              <a:buNone/>
            </a:pPr>
            <a:endParaRPr lang="en-US" dirty="0"/>
          </a:p>
        </p:txBody>
      </p:sp>
      <p:sp>
        <p:nvSpPr>
          <p:cNvPr id="7" name="Text Placeholder 6"/>
          <p:cNvSpPr>
            <a:spLocks noGrp="1"/>
          </p:cNvSpPr>
          <p:nvPr>
            <p:ph type="body" sz="quarter" idx="15"/>
          </p:nvPr>
        </p:nvSpPr>
        <p:spPr/>
        <p:txBody>
          <a:bodyPr/>
          <a:lstStyle/>
          <a:p>
            <a:r>
              <a:rPr lang="en-US" dirty="0" smtClean="0"/>
              <a:t>Main idea </a:t>
            </a:r>
            <a:r>
              <a:rPr lang="en-US" dirty="0" smtClean="0"/>
              <a:t>2</a:t>
            </a:r>
            <a:endParaRPr lang="en-US" dirty="0" smtClean="0"/>
          </a:p>
          <a:p>
            <a:pPr lvl="1"/>
            <a:r>
              <a:rPr lang="en-US" dirty="0"/>
              <a:t>The dispute over slavery led the South to secede.</a:t>
            </a:r>
          </a:p>
          <a:p>
            <a:pPr lvl="1"/>
            <a:endParaRPr lang="en-US" dirty="0"/>
          </a:p>
        </p:txBody>
      </p:sp>
      <p:sp>
        <p:nvSpPr>
          <p:cNvPr id="8" name="TextBox 7"/>
          <p:cNvSpPr txBox="1"/>
          <p:nvPr/>
        </p:nvSpPr>
        <p:spPr>
          <a:xfrm>
            <a:off x="7696200" y="6172200"/>
            <a:ext cx="1143000" cy="307777"/>
          </a:xfrm>
          <a:prstGeom prst="rect">
            <a:avLst/>
          </a:prstGeom>
          <a:noFill/>
        </p:spPr>
        <p:txBody>
          <a:bodyPr wrap="square" rtlCol="0">
            <a:spAutoFit/>
          </a:bodyPr>
          <a:lstStyle/>
          <a:p>
            <a:r>
              <a:rPr lang="en-US" sz="1400" i="1" dirty="0" smtClean="0">
                <a:solidFill>
                  <a:srgbClr val="0076B7"/>
                </a:solidFill>
              </a:rPr>
              <a:t>continued…</a:t>
            </a:r>
            <a:endParaRPr lang="en-US" sz="1400" i="1" dirty="0">
              <a:solidFill>
                <a:srgbClr val="0076B7"/>
              </a:solidFill>
            </a:endParaRPr>
          </a:p>
        </p:txBody>
      </p:sp>
      <p:pic>
        <p:nvPicPr>
          <p:cNvPr id="9" name="Picture 2"/>
          <p:cNvPicPr>
            <a:picLocks noChangeAspect="1" noChangeArrowheads="1"/>
          </p:cNvPicPr>
          <p:nvPr/>
        </p:nvPicPr>
        <p:blipFill>
          <a:blip r:embed="rId2"/>
          <a:srcRect/>
          <a:stretch>
            <a:fillRect/>
          </a:stretch>
        </p:blipFill>
        <p:spPr bwMode="auto">
          <a:xfrm>
            <a:off x="5659685" y="38249"/>
            <a:ext cx="3217615" cy="2938272"/>
          </a:xfrm>
          <a:prstGeom prst="rect">
            <a:avLst/>
          </a:prstGeom>
          <a:noFill/>
          <a:ln w="9525">
            <a:noFill/>
            <a:miter lim="800000"/>
            <a:headEnd/>
            <a:tailEnd/>
          </a:ln>
          <a:effectLst/>
        </p:spPr>
      </p:pic>
    </p:spTree>
    <p:extLst>
      <p:ext uri="{BB962C8B-B14F-4D97-AF65-F5344CB8AC3E}">
        <p14:creationId xmlns:p14="http://schemas.microsoft.com/office/powerpoint/2010/main" val="327592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solidFill>
                  <a:schemeClr val="tx1">
                    <a:lumMod val="50000"/>
                    <a:lumOff val="50000"/>
                  </a:schemeClr>
                </a:solidFill>
              </a:rPr>
              <a:t>Copyright © by Houghton Mifflin Harcourt Publishing Company</a:t>
            </a:r>
            <a:endParaRPr lang="en-US" b="1" dirty="0" smtClean="0">
              <a:solidFill>
                <a:schemeClr val="tx1">
                  <a:lumMod val="50000"/>
                  <a:lumOff val="50000"/>
                </a:schemeClr>
              </a:solidFill>
              <a:ea typeface="Verdana" pitchFamily="34" charset="0"/>
              <a:cs typeface="Verdana" pitchFamily="34" charset="0"/>
            </a:endParaRPr>
          </a:p>
        </p:txBody>
      </p:sp>
      <p:sp>
        <p:nvSpPr>
          <p:cNvPr id="5" name="Text Placeholder 4"/>
          <p:cNvSpPr>
            <a:spLocks noGrp="1"/>
          </p:cNvSpPr>
          <p:nvPr>
            <p:ph type="body" sz="quarter" idx="16"/>
          </p:nvPr>
        </p:nvSpPr>
        <p:spPr>
          <a:xfrm>
            <a:off x="3505200" y="0"/>
            <a:ext cx="5257800" cy="6629400"/>
          </a:xfrm>
        </p:spPr>
        <p:txBody>
          <a:bodyPr/>
          <a:lstStyle/>
          <a:p>
            <a:pPr algn="ctr"/>
            <a:r>
              <a:rPr lang="en-US" sz="2400" dirty="0" smtClean="0"/>
              <a:t>Confederate States of </a:t>
            </a:r>
            <a:r>
              <a:rPr lang="en-US" sz="2400" dirty="0" smtClean="0"/>
              <a:t>America</a:t>
            </a:r>
          </a:p>
          <a:p>
            <a:pPr marL="0" indent="0" algn="ctr">
              <a:buNone/>
            </a:pPr>
            <a:endParaRPr lang="en-US" sz="2400" dirty="0" smtClean="0"/>
          </a:p>
          <a:p>
            <a:pPr lvl="1"/>
            <a:r>
              <a:rPr lang="en-US" sz="2000" dirty="0"/>
              <a:t>Senator </a:t>
            </a:r>
            <a:r>
              <a:rPr lang="en-US" sz="2000" b="1" dirty="0">
                <a:solidFill>
                  <a:srgbClr val="E46C0A"/>
                </a:solidFill>
                <a:latin typeface="Calibri" charset="0"/>
                <a:ea typeface="ＭＳ Ｐゴシック" charset="0"/>
                <a:cs typeface="Verdana" charset="0"/>
              </a:rPr>
              <a:t>John Crittenden </a:t>
            </a:r>
            <a:r>
              <a:rPr lang="en-US" sz="2000" dirty="0"/>
              <a:t>proposed series of constitutional amendments  hoping to satisfy the South by protecting slavery.</a:t>
            </a:r>
          </a:p>
          <a:p>
            <a:pPr lvl="1"/>
            <a:r>
              <a:rPr lang="en-US" sz="2000" dirty="0"/>
              <a:t>Lincoln believed there could be no compromise about the extension of slavery, and the plan was rejected.</a:t>
            </a:r>
          </a:p>
          <a:p>
            <a:pPr lvl="1"/>
            <a:r>
              <a:rPr lang="en-US" sz="2000" dirty="0" smtClean="0"/>
              <a:t>In February of 1861, Mississippi, Florida, Alabama, Georgia, Louisiana, and Texas meet in Mobile, AL and joined South Carolina to form </a:t>
            </a:r>
            <a:r>
              <a:rPr lang="en-US" sz="2000" b="1" dirty="0" smtClean="0">
                <a:solidFill>
                  <a:srgbClr val="E46C0A"/>
                </a:solidFill>
                <a:latin typeface="Calibri" charset="0"/>
                <a:ea typeface="ＭＳ Ｐゴシック" charset="0"/>
                <a:cs typeface="Verdana" charset="0"/>
              </a:rPr>
              <a:t>Confederate States of America.</a:t>
            </a:r>
          </a:p>
          <a:p>
            <a:pPr lvl="1"/>
            <a:r>
              <a:rPr lang="en-US" sz="2000" b="1" dirty="0" smtClean="0">
                <a:solidFill>
                  <a:srgbClr val="E46C0A"/>
                </a:solidFill>
                <a:latin typeface="Calibri" charset="0"/>
                <a:ea typeface="ＭＳ Ｐゴシック" charset="0"/>
                <a:cs typeface="Verdana" charset="0"/>
              </a:rPr>
              <a:t>Jefferson Davis </a:t>
            </a:r>
            <a:r>
              <a:rPr lang="en-US" sz="2000" dirty="0" smtClean="0"/>
              <a:t>of Mississippi was elected Confederate president.</a:t>
            </a:r>
          </a:p>
          <a:p>
            <a:pPr lvl="1"/>
            <a:endParaRPr lang="en-US" sz="1200" dirty="0"/>
          </a:p>
        </p:txBody>
      </p:sp>
      <p:pic>
        <p:nvPicPr>
          <p:cNvPr id="11" name="Picture 4" descr="http://theshoutheardroundtheworld.files.wordpress.com/2012/11/hd_theunionisdissolved.jpg"/>
          <p:cNvPicPr>
            <a:picLocks noChangeAspect="1" noChangeArrowheads="1"/>
          </p:cNvPicPr>
          <p:nvPr/>
        </p:nvPicPr>
        <p:blipFill>
          <a:blip r:embed="rId2"/>
          <a:srcRect/>
          <a:stretch>
            <a:fillRect/>
          </a:stretch>
        </p:blipFill>
        <p:spPr bwMode="auto">
          <a:xfrm>
            <a:off x="394010" y="914400"/>
            <a:ext cx="3352800" cy="2514600"/>
          </a:xfrm>
          <a:prstGeom prst="rect">
            <a:avLst/>
          </a:prstGeom>
          <a:noFill/>
        </p:spPr>
      </p:pic>
      <p:pic>
        <p:nvPicPr>
          <p:cNvPr id="12" name="Picture 2" descr="http://www.historyofwar.org/Maps/acw_secession.gif">
            <a:hlinkClick r:id="rId3"/>
          </p:cNvPr>
          <p:cNvPicPr>
            <a:picLocks noChangeAspect="1" noChangeArrowheads="1"/>
          </p:cNvPicPr>
          <p:nvPr/>
        </p:nvPicPr>
        <p:blipFill>
          <a:blip r:embed="rId4"/>
          <a:srcRect/>
          <a:stretch>
            <a:fillRect/>
          </a:stretch>
        </p:blipFill>
        <p:spPr bwMode="auto">
          <a:xfrm>
            <a:off x="50273" y="3681761"/>
            <a:ext cx="3798664" cy="2971800"/>
          </a:xfrm>
          <a:prstGeom prst="rect">
            <a:avLst/>
          </a:prstGeom>
          <a:noFill/>
        </p:spPr>
      </p:pic>
    </p:spTree>
    <p:extLst>
      <p:ext uri="{BB962C8B-B14F-4D97-AF65-F5344CB8AC3E}">
        <p14:creationId xmlns:p14="http://schemas.microsoft.com/office/powerpoint/2010/main" val="2122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Presidential Responses</a:t>
            </a:r>
            <a:endParaRPr lang="en-US" dirty="0"/>
          </a:p>
        </p:txBody>
      </p:sp>
      <p:pic>
        <p:nvPicPr>
          <p:cNvPr id="4101" name="Picture 5" descr="C:\Documents and Settings\kristopher.wazaney\Local Settings\Temporary Internet Files\Content.IE5\WIWSB8TZ\MC900370390[1].wmf"/>
          <p:cNvPicPr>
            <a:picLocks noGrp="1" noChangeAspect="1" noChangeArrowheads="1"/>
          </p:cNvPicPr>
          <p:nvPr>
            <p:ph sz="half" idx="1"/>
          </p:nvPr>
        </p:nvPicPr>
        <p:blipFill>
          <a:blip r:embed="rId2"/>
          <a:srcRect/>
          <a:stretch>
            <a:fillRect/>
          </a:stretch>
        </p:blipFill>
        <p:spPr bwMode="auto">
          <a:xfrm>
            <a:off x="762000" y="1219200"/>
            <a:ext cx="3086764" cy="4524839"/>
          </a:xfrm>
          <a:prstGeom prst="rect">
            <a:avLst/>
          </a:prstGeom>
          <a:noFill/>
        </p:spPr>
      </p:pic>
      <p:sp>
        <p:nvSpPr>
          <p:cNvPr id="3" name="Content Placeholder 2"/>
          <p:cNvSpPr>
            <a:spLocks noGrp="1"/>
          </p:cNvSpPr>
          <p:nvPr>
            <p:ph sz="half" idx="2"/>
          </p:nvPr>
        </p:nvSpPr>
        <p:spPr>
          <a:xfrm>
            <a:off x="3624637" y="1112274"/>
            <a:ext cx="4953000" cy="6172200"/>
          </a:xfrm>
        </p:spPr>
        <p:txBody>
          <a:bodyPr>
            <a:normAutofit fontScale="92500" lnSpcReduction="10000"/>
          </a:bodyPr>
          <a:lstStyle/>
          <a:p>
            <a:r>
              <a:rPr lang="en-US" dirty="0" smtClean="0"/>
              <a:t>Lincoln elected but not inaugurated yet (not for another month)</a:t>
            </a:r>
          </a:p>
          <a:p>
            <a:pPr lvl="1"/>
            <a:r>
              <a:rPr lang="en-US" dirty="0" smtClean="0"/>
              <a:t>Buchanan still Pres!</a:t>
            </a:r>
          </a:p>
          <a:p>
            <a:r>
              <a:rPr lang="en-US" dirty="0" smtClean="0"/>
              <a:t>2 months earlier…</a:t>
            </a:r>
          </a:p>
          <a:p>
            <a:pPr lvl="1"/>
            <a:r>
              <a:rPr lang="en-US" dirty="0" smtClean="0"/>
              <a:t>Buchanan tells Congress South has no right to secede, but…</a:t>
            </a:r>
          </a:p>
          <a:p>
            <a:pPr lvl="1"/>
            <a:r>
              <a:rPr lang="en-US" dirty="0" smtClean="0"/>
              <a:t>Had no power to stop them </a:t>
            </a:r>
          </a:p>
          <a:p>
            <a:pPr lvl="2"/>
            <a:r>
              <a:rPr lang="en-US" dirty="0" smtClean="0"/>
              <a:t>(Lame Duck)</a:t>
            </a:r>
          </a:p>
          <a:p>
            <a:r>
              <a:rPr lang="en-US" dirty="0" smtClean="0"/>
              <a:t>Many awaited Lincoln’s inauguration to see what say and do</a:t>
            </a:r>
          </a:p>
          <a:p>
            <a:r>
              <a:rPr lang="en-US" dirty="0" smtClean="0"/>
              <a:t>What would VA, NC, KY, TN, MO, AK do as well?</a:t>
            </a:r>
          </a:p>
          <a:p>
            <a:pPr lvl="1"/>
            <a:r>
              <a:rPr lang="en-US" dirty="0" smtClean="0"/>
              <a:t>Decided to stay, but decision not final!</a:t>
            </a:r>
          </a:p>
          <a:p>
            <a:pPr lvl="1"/>
            <a:r>
              <a:rPr lang="en-US" dirty="0" smtClean="0"/>
              <a:t>If force used to bring back south, rest secede</a:t>
            </a:r>
          </a:p>
          <a:p>
            <a:r>
              <a:rPr lang="en-US" dirty="0" smtClean="0"/>
              <a:t>Lincoln mixed toughness and peace in speech</a:t>
            </a:r>
          </a:p>
          <a:p>
            <a:pPr lvl="1"/>
            <a:r>
              <a:rPr lang="en-US" dirty="0" smtClean="0"/>
              <a:t>Said secession would not be permitted, but pleaded w/ South to reconsider</a:t>
            </a:r>
          </a:p>
          <a:p>
            <a:pPr lvl="1"/>
            <a:r>
              <a:rPr lang="en-US" dirty="0" smtClean="0"/>
              <a:t>Think of the consequences of your actions</a:t>
            </a:r>
          </a:p>
          <a:p>
            <a:endParaRPr lang="en-US" dirty="0"/>
          </a:p>
        </p:txBody>
      </p:sp>
      <p:grpSp>
        <p:nvGrpSpPr>
          <p:cNvPr id="5" name="Group 4"/>
          <p:cNvGrpSpPr/>
          <p:nvPr/>
        </p:nvGrpSpPr>
        <p:grpSpPr>
          <a:xfrm>
            <a:off x="-947363" y="36324"/>
            <a:ext cx="10091363" cy="6974076"/>
            <a:chOff x="-794963" y="-116076"/>
            <a:chExt cx="10091363" cy="6974076"/>
          </a:xfrm>
        </p:grpSpPr>
        <p:pic>
          <p:nvPicPr>
            <p:cNvPr id="4103" name="Picture 7" descr="http://rednova8.com/wordpress/wp-content/uploads/2012/03/Abraham_Lincoln.jpg"/>
            <p:cNvPicPr>
              <a:picLocks noChangeAspect="1" noChangeArrowheads="1"/>
            </p:cNvPicPr>
            <p:nvPr/>
          </p:nvPicPr>
          <p:blipFill>
            <a:blip r:embed="rId3">
              <a:lum bright="-35000"/>
            </a:blip>
            <a:srcRect/>
            <a:stretch>
              <a:fillRect/>
            </a:stretch>
          </p:blipFill>
          <p:spPr bwMode="auto">
            <a:xfrm>
              <a:off x="152400" y="-116076"/>
              <a:ext cx="9144000" cy="6890590"/>
            </a:xfrm>
            <a:prstGeom prst="rect">
              <a:avLst/>
            </a:prstGeom>
            <a:noFill/>
          </p:spPr>
        </p:pic>
        <p:sp>
          <p:nvSpPr>
            <p:cNvPr id="11" name="TextBox 10"/>
            <p:cNvSpPr txBox="1"/>
            <p:nvPr/>
          </p:nvSpPr>
          <p:spPr>
            <a:xfrm>
              <a:off x="152400" y="3811012"/>
              <a:ext cx="8991600" cy="3046988"/>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cs typeface="KodchiangUPC" pitchFamily="18" charset="-34"/>
                </a:rPr>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r>
                <a:rPr lang="en-US" sz="2400" dirty="0" smtClean="0">
                  <a:solidFill>
                    <a:srgbClr val="FFFF00"/>
                  </a:solidFill>
                  <a:effectLst>
                    <a:outerShdw blurRad="38100" dist="38100" dir="2700000" algn="tl">
                      <a:srgbClr val="000000">
                        <a:alpha val="43137"/>
                      </a:srgbClr>
                    </a:outerShdw>
                  </a:effectLst>
                </a:rPr>
                <a:t/>
              </a:r>
              <a:br>
                <a:rPr lang="en-US" sz="2400" dirty="0" smtClean="0">
                  <a:solidFill>
                    <a:srgbClr val="FFFF00"/>
                  </a:solidFill>
                  <a:effectLst>
                    <a:outerShdw blurRad="38100" dist="38100" dir="2700000" algn="tl">
                      <a:srgbClr val="000000">
                        <a:alpha val="43137"/>
                      </a:srgbClr>
                    </a:outerShdw>
                  </a:effectLst>
                </a:rPr>
              </a:br>
              <a:r>
                <a:rPr lang="en-US" sz="2400" dirty="0" smtClean="0">
                  <a:solidFill>
                    <a:srgbClr val="FFFF00"/>
                  </a:solidFill>
                  <a:effectLst>
                    <a:outerShdw blurRad="38100" dist="38100" dir="2700000" algn="tl">
                      <a:srgbClr val="000000">
                        <a:alpha val="43137"/>
                      </a:srgbClr>
                    </a:outerShdw>
                  </a:effectLst>
                </a:rPr>
                <a:t>            		</a:t>
              </a:r>
              <a:r>
                <a:rPr lang="en-US" sz="1600" dirty="0" smtClean="0">
                  <a:solidFill>
                    <a:srgbClr val="FFFF00"/>
                  </a:solidFill>
                  <a:effectLst>
                    <a:outerShdw blurRad="38100" dist="38100" dir="2700000" algn="tl">
                      <a:srgbClr val="000000">
                        <a:alpha val="43137"/>
                      </a:srgbClr>
                    </a:outerShdw>
                  </a:effectLst>
                </a:rPr>
                <a:t>-- March 4, 1861 - Lincoln's First Inaugural Address</a:t>
              </a:r>
              <a:endParaRPr lang="en-US" sz="1600"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152400" y="2895600"/>
              <a:ext cx="8991600" cy="830997"/>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cs typeface="KodchiangUPC" pitchFamily="18" charset="-34"/>
                </a:rPr>
                <a:t>"Plainly, the central idea of secession, is the essence of anarchy..."</a:t>
              </a:r>
              <a:endParaRPr lang="en-US" sz="2400" dirty="0">
                <a:solidFill>
                  <a:srgbClr val="FFFF00"/>
                </a:solidFill>
                <a:effectLst>
                  <a:outerShdw blurRad="38100" dist="38100" dir="2700000" algn="tl">
                    <a:srgbClr val="000000">
                      <a:alpha val="43137"/>
                    </a:srgbClr>
                  </a:outerShdw>
                </a:effectLst>
                <a:cs typeface="KodchiangUPC" pitchFamily="18" charset="-34"/>
              </a:endParaRPr>
            </a:p>
          </p:txBody>
        </p:sp>
        <p:sp>
          <p:nvSpPr>
            <p:cNvPr id="8" name="Rectangle 7"/>
            <p:cNvSpPr/>
            <p:nvPr/>
          </p:nvSpPr>
          <p:spPr>
            <a:xfrm>
              <a:off x="-794963" y="18316"/>
              <a:ext cx="9144000" cy="2062103"/>
            </a:xfrm>
            <a:prstGeom prst="rect">
              <a:avLst/>
            </a:prstGeom>
            <a:noFill/>
          </p:spPr>
          <p:txBody>
            <a:bodyPr wrap="squar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After reading this excerpt, </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would Lincoln say is to </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blame for a Civil War</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wipe(down)">
                                      <p:cBhvr>
                                        <p:cTn id="60" dur="500"/>
                                        <p:tgtEl>
                                          <p:spTgt spid="3">
                                            <p:txEl>
                                              <p:pRg st="11" end="11"/>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wipe(down)">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920</TotalTime>
  <Words>933</Words>
  <Application>Microsoft Office PowerPoint</Application>
  <PresentationFormat>On-screen Show (4:3)</PresentationFormat>
  <Paragraphs>103</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Arial</vt:lpstr>
      <vt:lpstr>Calibri</vt:lpstr>
      <vt:lpstr>Century Gothic</vt:lpstr>
      <vt:lpstr>KodchiangUPC</vt:lpstr>
      <vt:lpstr>Lucida Grande</vt:lpstr>
      <vt:lpstr>Verdana</vt:lpstr>
      <vt:lpstr>Wingdings 3</vt:lpstr>
      <vt:lpstr>Wisp</vt:lpstr>
      <vt:lpstr>Warm Up/Spiral Review</vt:lpstr>
      <vt:lpstr>A Nation Dividing: 1820-1861</vt:lpstr>
      <vt:lpstr>PowerPoint Presentation</vt:lpstr>
      <vt:lpstr>PowerPoint Presentation</vt:lpstr>
      <vt:lpstr>Lesson 4</vt:lpstr>
      <vt:lpstr>PowerPoint Presentation</vt:lpstr>
      <vt:lpstr>Lesson 4</vt:lpstr>
      <vt:lpstr>PowerPoint Presentation</vt:lpstr>
      <vt:lpstr>Presidential Responses</vt:lpstr>
      <vt:lpstr>Lesson 1</vt:lpstr>
      <vt:lpstr>PowerPoint Presentation</vt:lpstr>
      <vt:lpstr>Essential Question: Exit Ticket-</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kristopher.wazaney</dc:creator>
  <cp:lastModifiedBy>Lawson, Megan L.</cp:lastModifiedBy>
  <cp:revision>68</cp:revision>
  <dcterms:created xsi:type="dcterms:W3CDTF">2013-01-15T17:18:05Z</dcterms:created>
  <dcterms:modified xsi:type="dcterms:W3CDTF">2018-01-16T14:40:41Z</dcterms:modified>
</cp:coreProperties>
</file>