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5" r:id="rId2"/>
    <p:sldId id="25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99604-5B53-4FC8-8DCF-4ED6F98E36F1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E92CC-6B79-463D-8089-6CD238014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40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908CBDF-4A85-4209-B7F0-369B8083E59E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B35CBB-3BE8-4F54-979E-04D9AD1197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8CBDF-4A85-4209-B7F0-369B8083E59E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35CBB-3BE8-4F54-979E-04D9AD1197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908CBDF-4A85-4209-B7F0-369B8083E59E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9B35CBB-3BE8-4F54-979E-04D9AD1197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esson_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629400"/>
            <a:ext cx="5562600" cy="228600"/>
          </a:xfrm>
        </p:spPr>
        <p:txBody>
          <a:bodyPr/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463040" y="1261872"/>
            <a:ext cx="4572000" cy="396240"/>
          </a:xfrm>
        </p:spPr>
        <p:txBody>
          <a:bodyPr>
            <a:noAutofit/>
          </a:bodyPr>
          <a:lstStyle>
            <a:lvl1pPr>
              <a:defRPr sz="17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402336" y="1344168"/>
            <a:ext cx="950976" cy="228600"/>
          </a:xfr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752600"/>
            <a:ext cx="8534400" cy="42672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Big Idea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Main Ideas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944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Lesson_Content_1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629400"/>
            <a:ext cx="5562600" cy="228600"/>
          </a:xfrm>
        </p:spPr>
        <p:txBody>
          <a:bodyPr>
            <a:noAutofit/>
          </a:bodyPr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447800"/>
            <a:ext cx="5730240" cy="396240"/>
          </a:xfrm>
        </p:spPr>
        <p:txBody>
          <a:bodyPr>
            <a:noAutofit/>
          </a:bodyPr>
          <a:lstStyle>
            <a:lvl1pPr>
              <a:defRPr sz="17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Segment 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685800" y="2700528"/>
            <a:ext cx="8077200" cy="2895600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5486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500" b="0"/>
            </a:lvl2pPr>
            <a:lvl3pPr marL="96012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938528"/>
            <a:ext cx="8534400" cy="762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27500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Lesson_continued_3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E731A146-59F7-204C-A7D6-E01EC24D14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0" y="1905000"/>
            <a:ext cx="8077200" cy="457200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5486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500" b="0"/>
            </a:lvl2pPr>
            <a:lvl3pPr marL="822960" indent="0">
              <a:buFont typeface="Lucida Grande"/>
              <a:buNone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2"/>
            <a:endParaRPr lang="en-US" dirty="0" smtClean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524000"/>
            <a:ext cx="1219200" cy="381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685800" y="2359152"/>
            <a:ext cx="25146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500" b="1">
                <a:solidFill>
                  <a:srgbClr val="000000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3505200" y="2359152"/>
            <a:ext cx="25146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500" b="1">
                <a:solidFill>
                  <a:srgbClr val="000000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3352800" y="2478024"/>
            <a:ext cx="0" cy="2743200"/>
          </a:xfrm>
          <a:prstGeom prst="line">
            <a:avLst/>
          </a:prstGeom>
          <a:ln w="19050" cmpd="sng">
            <a:gradFill flip="none" rotWithShape="1">
              <a:gsLst>
                <a:gs pos="1000">
                  <a:schemeClr val="accent1"/>
                </a:gs>
                <a:gs pos="100000">
                  <a:srgbClr val="FFFFFF"/>
                </a:gs>
              </a:gsLst>
              <a:lin ang="162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6172200" y="2478024"/>
            <a:ext cx="0" cy="2743200"/>
          </a:xfrm>
          <a:prstGeom prst="line">
            <a:avLst/>
          </a:prstGeom>
          <a:ln w="19050" cmpd="sng">
            <a:gradFill flip="none" rotWithShape="1">
              <a:gsLst>
                <a:gs pos="1000">
                  <a:schemeClr val="accent1"/>
                </a:gs>
                <a:gs pos="100000">
                  <a:srgbClr val="FFFFFF"/>
                </a:gs>
              </a:gsLst>
              <a:lin ang="162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6324600" y="2359152"/>
            <a:ext cx="25146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500" b="1">
                <a:solidFill>
                  <a:srgbClr val="000000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33803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Lesson_continued_1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3203448" cy="30479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629400"/>
            <a:ext cx="5562600" cy="228600"/>
          </a:xfrm>
        </p:spPr>
        <p:txBody>
          <a:bodyPr>
            <a:noAutofit/>
          </a:bodyPr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685800" y="1905000"/>
            <a:ext cx="8077200" cy="2895600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5486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500" b="0"/>
            </a:lvl2pPr>
            <a:lvl3pPr marL="96012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524000"/>
            <a:ext cx="1219200" cy="381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</p:txBody>
      </p:sp>
    </p:spTree>
    <p:extLst>
      <p:ext uri="{BB962C8B-B14F-4D97-AF65-F5344CB8AC3E}">
        <p14:creationId xmlns:p14="http://schemas.microsoft.com/office/powerpoint/2010/main" val="2161227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8CBDF-4A85-4209-B7F0-369B8083E59E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B35CBB-3BE8-4F54-979E-04D9AD1197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8CBDF-4A85-4209-B7F0-369B8083E59E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9B35CBB-3BE8-4F54-979E-04D9AD1197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908CBDF-4A85-4209-B7F0-369B8083E59E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9B35CBB-3BE8-4F54-979E-04D9AD1197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908CBDF-4A85-4209-B7F0-369B8083E59E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9B35CBB-3BE8-4F54-979E-04D9AD1197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8CBDF-4A85-4209-B7F0-369B8083E59E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B35CBB-3BE8-4F54-979E-04D9AD1197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8CBDF-4A85-4209-B7F0-369B8083E59E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B35CBB-3BE8-4F54-979E-04D9AD1197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8CBDF-4A85-4209-B7F0-369B8083E59E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B35CBB-3BE8-4F54-979E-04D9AD1197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908CBDF-4A85-4209-B7F0-369B8083E59E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9B35CBB-3BE8-4F54-979E-04D9AD1197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908CBDF-4A85-4209-B7F0-369B8083E59E}" type="datetimeFigureOut">
              <a:rPr lang="en-US" smtClean="0"/>
              <a:pPr/>
              <a:t>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9B35CBB-3BE8-4F54-979E-04D9AD1197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youtube.com/watch?v=1AzDeZ1cFic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youtube.com/watch?v=XTJw7J-Pm0Y" TargetMode="Externa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579120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700" dirty="0" smtClean="0">
                <a:solidFill>
                  <a:srgbClr val="FF0000"/>
                </a:solidFill>
              </a:rPr>
              <a:t>Above are examples of Black Codes/Jim Crow Laws and the effects on society.  Explain how these laws kept African-Americans from gaining the rights that they were Constitutionally </a:t>
            </a:r>
            <a:r>
              <a:rPr lang="en-US" sz="2700" i="1" dirty="0" smtClean="0">
                <a:solidFill>
                  <a:srgbClr val="FF0000"/>
                </a:solidFill>
              </a:rPr>
              <a:t>“guaranteed</a:t>
            </a:r>
            <a:r>
              <a:rPr lang="en-US" sz="2700" i="1" dirty="0">
                <a:solidFill>
                  <a:srgbClr val="FF0000"/>
                </a:solidFill>
              </a:rPr>
              <a:t>?</a:t>
            </a:r>
            <a:r>
              <a:rPr lang="en-US" sz="2700" i="1" dirty="0" smtClean="0">
                <a:solidFill>
                  <a:srgbClr val="FF0000"/>
                </a:solidFill>
              </a:rPr>
              <a:t>”</a:t>
            </a:r>
            <a:endParaRPr lang="en-US" sz="27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www.awesomestories.com/images/user/fedc23c91c0a691f5116ff60e4f9e0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900902" cy="2514600"/>
          </a:xfrm>
          <a:prstGeom prst="rect">
            <a:avLst/>
          </a:prstGeom>
          <a:noFill/>
        </p:spPr>
      </p:pic>
      <p:pic>
        <p:nvPicPr>
          <p:cNvPr id="1028" name="Picture 4" descr="http://www1.cuny.edu/portal_ur/content/voting_cal/photos/vote_her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2396364"/>
            <a:ext cx="5410200" cy="3318636"/>
          </a:xfrm>
          <a:prstGeom prst="rect">
            <a:avLst/>
          </a:prstGeom>
          <a:noFill/>
        </p:spPr>
      </p:pic>
      <p:pic>
        <p:nvPicPr>
          <p:cNvPr id="1030" name="Picture 6" descr="http://icsnews.edublogs.org/files/2011/04/contentcartoonboxslate-1lgf3k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951" y="2200275"/>
            <a:ext cx="3733799" cy="3514725"/>
          </a:xfrm>
          <a:prstGeom prst="rect">
            <a:avLst/>
          </a:prstGeom>
          <a:noFill/>
        </p:spPr>
      </p:pic>
      <p:pic>
        <p:nvPicPr>
          <p:cNvPr id="1032" name="Picture 8" descr="http://filipspagnoli.files.wordpress.com/2008/12/jim-crow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43450" y="0"/>
            <a:ext cx="440055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10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152400" y="1905000"/>
            <a:ext cx="8610600" cy="2895600"/>
          </a:xfrm>
        </p:spPr>
        <p:txBody>
          <a:bodyPr/>
          <a:lstStyle/>
          <a:p>
            <a:r>
              <a:rPr lang="en-US" dirty="0" smtClean="0"/>
              <a:t>A Changing Economy</a:t>
            </a:r>
          </a:p>
          <a:p>
            <a:pPr lvl="1"/>
            <a:r>
              <a:rPr lang="en-US" dirty="0" smtClean="0"/>
              <a:t>Economies of the North and the West grew rapidly during the war and Reconstruction.</a:t>
            </a:r>
          </a:p>
          <a:p>
            <a:pPr lvl="1"/>
            <a:r>
              <a:rPr lang="en-US" dirty="0" smtClean="0"/>
              <a:t>2 million immigrants who arrived between 1865 and 1873 provided labor.</a:t>
            </a:r>
          </a:p>
          <a:p>
            <a:pPr lvl="1"/>
            <a:r>
              <a:rPr lang="en-US" dirty="0" smtClean="0"/>
              <a:t>Labor unions began to demand policies that protected workers.</a:t>
            </a:r>
          </a:p>
          <a:p>
            <a:pPr lvl="1"/>
            <a:r>
              <a:rPr lang="en-US" dirty="0" smtClean="0"/>
              <a:t>Republican Party’s focus eventually shifted from Reconstruction toward reducing government corruption. </a:t>
            </a:r>
          </a:p>
          <a:p>
            <a:pPr marL="82296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1853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286000"/>
            <a:ext cx="3467100" cy="5268434"/>
          </a:xfrm>
        </p:spPr>
        <p:txBody>
          <a:bodyPr/>
          <a:lstStyle/>
          <a:p>
            <a:r>
              <a:rPr lang="en-US" dirty="0" smtClean="0"/>
              <a:t>How were African Americans “kept down” in the Post-Civil </a:t>
            </a:r>
            <a:r>
              <a:rPr lang="en-US" dirty="0"/>
              <a:t>W</a:t>
            </a:r>
            <a:r>
              <a:rPr lang="en-US" dirty="0" smtClean="0"/>
              <a:t>ar South? </a:t>
            </a:r>
          </a:p>
          <a:p>
            <a:r>
              <a:rPr lang="en-US" dirty="0" smtClean="0"/>
              <a:t>Give examples…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279517" y="1981200"/>
            <a:ext cx="4483483" cy="31856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Reconstruction </a:t>
            </a:r>
            <a:br>
              <a:rPr lang="en-US" dirty="0" smtClean="0"/>
            </a:br>
            <a:r>
              <a:rPr lang="en-US" dirty="0" smtClean="0"/>
              <a:t>&amp; its Aftermath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8-6 The South During Reconstruction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69D5280-DBD0-2343-946D-B32C2D72E926}" type="slidenum">
              <a:rPr lang="en-US" smtClean="0"/>
              <a:t>3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895600" y="152400"/>
            <a:ext cx="4572000" cy="396240"/>
          </a:xfrm>
        </p:spPr>
        <p:txBody>
          <a:bodyPr/>
          <a:lstStyle/>
          <a:p>
            <a:r>
              <a:rPr lang="en-US" dirty="0" smtClean="0"/>
              <a:t>Reconstruction in the South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381000" y="853122"/>
            <a:ext cx="2036064" cy="228600"/>
          </a:xfrm>
        </p:spPr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Big Idea</a:t>
            </a:r>
          </a:p>
          <a:p>
            <a:pPr lvl="1"/>
            <a:r>
              <a:rPr lang="en-US" dirty="0"/>
              <a:t>As Reconstruction ended, African Americans faced new hurdles and the South attempted to</a:t>
            </a:r>
          </a:p>
          <a:p>
            <a:pPr lvl="1"/>
            <a:r>
              <a:rPr lang="en-US" dirty="0"/>
              <a:t>rebuild.</a:t>
            </a:r>
          </a:p>
          <a:p>
            <a:r>
              <a:rPr lang="en-US" dirty="0" smtClean="0"/>
              <a:t>Main Ideas</a:t>
            </a:r>
          </a:p>
          <a:p>
            <a:pPr lvl="2"/>
            <a:r>
              <a:rPr lang="en-US" dirty="0"/>
              <a:t>Reconstruction governments helped reform the South. </a:t>
            </a:r>
          </a:p>
          <a:p>
            <a:pPr lvl="2"/>
            <a:r>
              <a:rPr lang="en-US" dirty="0"/>
              <a:t>The Ku Klux Klan was organized as African Americans moved into positions of power.</a:t>
            </a:r>
          </a:p>
          <a:p>
            <a:pPr lvl="2"/>
            <a:r>
              <a:rPr lang="en-US" dirty="0"/>
              <a:t>As Reconstruction ended, the rights of African Americans were restricted.</a:t>
            </a:r>
          </a:p>
          <a:p>
            <a:pPr lvl="2"/>
            <a:r>
              <a:rPr lang="en-US" dirty="0"/>
              <a:t>Southern business leaders relied on industry to rebuild the South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Northern focus shifted away from Reconstruction effort.</a:t>
            </a:r>
            <a:endParaRPr lang="en-US" dirty="0"/>
          </a:p>
          <a:p>
            <a:pPr marL="41148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330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4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590800" y="127592"/>
            <a:ext cx="5730240" cy="396240"/>
          </a:xfrm>
        </p:spPr>
        <p:txBody>
          <a:bodyPr/>
          <a:lstStyle/>
          <a:p>
            <a:r>
              <a:rPr lang="en-US" sz="2400" dirty="0" smtClean="0"/>
              <a:t>Reconstruction Governments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6200" y="2325703"/>
            <a:ext cx="5455920" cy="4412918"/>
          </a:xfrm>
        </p:spPr>
        <p:txBody>
          <a:bodyPr/>
          <a:lstStyle/>
          <a:p>
            <a:pPr lvl="1"/>
            <a:r>
              <a:rPr lang="en-US" sz="1400" dirty="0"/>
              <a:t>Republicans controlled most southern governments but were unpopular with white </a:t>
            </a:r>
            <a:r>
              <a:rPr lang="en-US" sz="1400" dirty="0" smtClean="0"/>
              <a:t>southerners.</a:t>
            </a:r>
          </a:p>
          <a:p>
            <a:pPr lvl="2"/>
            <a:r>
              <a:rPr lang="en-US" dirty="0" smtClean="0"/>
              <a:t>Northern</a:t>
            </a:r>
            <a:r>
              <a:rPr lang="en-US" dirty="0"/>
              <a:t>-born Republicans who moved south after the war were </a:t>
            </a:r>
            <a:r>
              <a:rPr lang="en-US" dirty="0" smtClean="0"/>
              <a:t>called carpetbaggers.</a:t>
            </a:r>
          </a:p>
          <a:p>
            <a:pPr lvl="2"/>
            <a:r>
              <a:rPr lang="en-US" dirty="0" smtClean="0"/>
              <a:t>White </a:t>
            </a:r>
            <a:r>
              <a:rPr lang="en-US" dirty="0"/>
              <a:t>southern Republicans were called scalawags.</a:t>
            </a:r>
          </a:p>
          <a:p>
            <a:pPr lvl="1"/>
            <a:r>
              <a:rPr lang="en-US" sz="1400" dirty="0"/>
              <a:t>African Americans: largest group of southern Republican </a:t>
            </a:r>
            <a:r>
              <a:rPr lang="en-US" sz="1400" dirty="0" smtClean="0"/>
              <a:t>voters </a:t>
            </a:r>
          </a:p>
          <a:p>
            <a:pPr lvl="2"/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  <a:ea typeface="ＭＳ Ｐゴシック" charset="0"/>
                <a:cs typeface="Verdana" charset="0"/>
              </a:rPr>
              <a:t>Hiram Revels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was first African American in U.S. Senate</a:t>
            </a:r>
            <a:r>
              <a:rPr lang="en-US" dirty="0" smtClean="0"/>
              <a:t>.</a:t>
            </a:r>
          </a:p>
          <a:p>
            <a:pPr lvl="2"/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Blanche K. Bruce</a:t>
            </a:r>
            <a:r>
              <a:rPr lang="en-US" dirty="0"/>
              <a:t>- </a:t>
            </a:r>
            <a:r>
              <a:rPr lang="en-US" dirty="0" smtClean="0"/>
              <a:t>Former </a:t>
            </a:r>
            <a:r>
              <a:rPr lang="en-US" dirty="0"/>
              <a:t>runaway; became teacher in Missouri, 1869 became Superintendent in Mississippi, elected to Senate in </a:t>
            </a:r>
            <a:r>
              <a:rPr lang="en-US" dirty="0" smtClean="0"/>
              <a:t>1874</a:t>
            </a:r>
          </a:p>
          <a:p>
            <a:pPr lvl="2"/>
            <a:r>
              <a:rPr lang="en-US" dirty="0" smtClean="0"/>
              <a:t>In total 16 African Americans elected to House of Representatives and 2 elected to Senate between 1869-1880</a:t>
            </a:r>
            <a:endParaRPr lang="en-US" dirty="0"/>
          </a:p>
          <a:p>
            <a:pPr lvl="1"/>
            <a:r>
              <a:rPr lang="en-US" sz="1400" dirty="0"/>
              <a:t>Reconstruction state governments provided money for many new </a:t>
            </a:r>
            <a:r>
              <a:rPr lang="en-US" sz="1400" dirty="0" smtClean="0"/>
              <a:t>programs.</a:t>
            </a:r>
          </a:p>
          <a:p>
            <a:pPr lvl="2"/>
            <a:r>
              <a:rPr lang="en-US" dirty="0" smtClean="0"/>
              <a:t>Helped </a:t>
            </a:r>
            <a:r>
              <a:rPr lang="en-US" dirty="0"/>
              <a:t>establish public schools; built hospitals; passed laws against </a:t>
            </a:r>
            <a:r>
              <a:rPr lang="en-US" dirty="0" smtClean="0"/>
              <a:t>discrimination</a:t>
            </a:r>
            <a:r>
              <a:rPr lang="en-US" dirty="0"/>
              <a:t>; constructed railroads and bridges</a:t>
            </a:r>
          </a:p>
          <a:p>
            <a:pPr lvl="1"/>
            <a:endParaRPr lang="en-US" sz="1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152400" y="1630334"/>
            <a:ext cx="8534400" cy="762000"/>
          </a:xfrm>
        </p:spPr>
        <p:txBody>
          <a:bodyPr/>
          <a:lstStyle/>
          <a:p>
            <a:r>
              <a:rPr lang="en-US" dirty="0" smtClean="0"/>
              <a:t>Main Idea 1</a:t>
            </a:r>
          </a:p>
          <a:p>
            <a:pPr lvl="1"/>
            <a:r>
              <a:rPr lang="en-US" dirty="0"/>
              <a:t>Reconstruction governments helped reform the South. </a:t>
            </a:r>
          </a:p>
        </p:txBody>
      </p:sp>
      <p:pic>
        <p:nvPicPr>
          <p:cNvPr id="8" name="Picture 2" descr="http://www.arthurashe.org/uploads/1/5/2/5/15252404/92294_ori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32120" y="2162132"/>
            <a:ext cx="3459143" cy="2057400"/>
          </a:xfrm>
          <a:prstGeom prst="rect">
            <a:avLst/>
          </a:prstGeom>
          <a:noFill/>
        </p:spPr>
      </p:pic>
      <p:pic>
        <p:nvPicPr>
          <p:cNvPr id="9" name="Picture 4" descr="http://imageshack.us/a/img51/5725/blanchekbru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4401351"/>
            <a:ext cx="1893189" cy="23372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1545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5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108960" y="0"/>
            <a:ext cx="5730240" cy="396240"/>
          </a:xfrm>
        </p:spPr>
        <p:txBody>
          <a:bodyPr/>
          <a:lstStyle/>
          <a:p>
            <a:r>
              <a:rPr lang="en-US" dirty="0" smtClean="0"/>
              <a:t>Ku Klux Klan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-76200" y="2630390"/>
            <a:ext cx="4953000" cy="3776472"/>
          </a:xfrm>
        </p:spPr>
        <p:txBody>
          <a:bodyPr/>
          <a:lstStyle/>
          <a:p>
            <a:pPr lvl="1"/>
            <a:r>
              <a:rPr lang="en-US" sz="1800" dirty="0"/>
              <a:t>Created by group of white southerners in Tennessee in 1866  </a:t>
            </a:r>
          </a:p>
          <a:p>
            <a:pPr lvl="1"/>
            <a:r>
              <a:rPr lang="en-US" sz="1800" dirty="0"/>
              <a:t>Secret society opposed to civil rights, particularly suffrage, for African Americans </a:t>
            </a:r>
          </a:p>
          <a:p>
            <a:pPr lvl="1"/>
            <a:r>
              <a:rPr lang="en-US" sz="1800" dirty="0"/>
              <a:t>Used violence and terror against African Americans</a:t>
            </a:r>
          </a:p>
          <a:p>
            <a:pPr lvl="1"/>
            <a:r>
              <a:rPr lang="en-US" sz="1800" dirty="0"/>
              <a:t>Local governments did little to stop the violence, so Congress passed the</a:t>
            </a:r>
            <a:r>
              <a:rPr lang="en-US" sz="1800" b="1" dirty="0" smtClean="0">
                <a:solidFill>
                  <a:srgbClr val="E46C0A"/>
                </a:solidFill>
                <a:latin typeface="Calibri" charset="0"/>
                <a:ea typeface="ＭＳ Ｐゴシック" charset="0"/>
                <a:cs typeface="Verdana" charset="0"/>
              </a:rPr>
              <a:t> Enforcement Acts </a:t>
            </a:r>
            <a:r>
              <a:rPr lang="en-US" sz="1800" dirty="0" smtClean="0"/>
              <a:t>to make </a:t>
            </a:r>
            <a:r>
              <a:rPr lang="en-US" sz="1800" dirty="0"/>
              <a:t>it a federal crime to interfere with elections or to deny citizens equal protection under the law. </a:t>
            </a:r>
          </a:p>
          <a:p>
            <a:pPr marL="411480" lvl="1" indent="0">
              <a:buNone/>
            </a:pP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266700" y="1561078"/>
            <a:ext cx="8534400" cy="762000"/>
          </a:xfrm>
        </p:spPr>
        <p:txBody>
          <a:bodyPr/>
          <a:lstStyle/>
          <a:p>
            <a:r>
              <a:rPr lang="en-US" sz="1800" dirty="0" smtClean="0"/>
              <a:t>Main Idea 2</a:t>
            </a:r>
          </a:p>
          <a:p>
            <a:pPr lvl="1"/>
            <a:r>
              <a:rPr lang="en-US" sz="1800" dirty="0"/>
              <a:t>The </a:t>
            </a:r>
            <a:r>
              <a:rPr lang="en-US" sz="1800" b="1" dirty="0">
                <a:solidFill>
                  <a:srgbClr val="E46C0A"/>
                </a:solidFill>
                <a:latin typeface="Calibri" charset="0"/>
                <a:ea typeface="ＭＳ Ｐゴシック" charset="0"/>
                <a:cs typeface="Verdana" charset="0"/>
              </a:rPr>
              <a:t>Ku Klux Klan </a:t>
            </a:r>
            <a:r>
              <a:rPr lang="en-US" sz="1800" dirty="0"/>
              <a:t>was organized as African Americans moved into positions of power.</a:t>
            </a:r>
          </a:p>
          <a:p>
            <a:pPr lvl="1"/>
            <a:endParaRPr lang="en-US" dirty="0"/>
          </a:p>
        </p:txBody>
      </p:sp>
      <p:pic>
        <p:nvPicPr>
          <p:cNvPr id="8" name="Picture 2" descr="http://ronehiphopnc2.files.wordpress.com/2012/11/kkk.jpe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3425" y="2367458"/>
            <a:ext cx="3991915" cy="41338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46290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6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078480" y="339852"/>
            <a:ext cx="5730240" cy="396240"/>
          </a:xfrm>
        </p:spPr>
        <p:txBody>
          <a:bodyPr/>
          <a:lstStyle/>
          <a:p>
            <a:r>
              <a:rPr lang="en-US" dirty="0" smtClean="0"/>
              <a:t>Reconstruction Ends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6200" y="2242435"/>
            <a:ext cx="8534400" cy="2634365"/>
          </a:xfrm>
        </p:spPr>
        <p:txBody>
          <a:bodyPr/>
          <a:lstStyle/>
          <a:p>
            <a:pPr lvl="1"/>
            <a:r>
              <a:rPr lang="en-US" sz="2400" dirty="0"/>
              <a:t>Republicans were losing power in southern states and in the North, and they were being blamed for the severe economic downturn called the Panic of 1873. </a:t>
            </a:r>
          </a:p>
          <a:p>
            <a:pPr lvl="1"/>
            <a:r>
              <a:rPr lang="en-US" sz="2400" dirty="0"/>
              <a:t>The close election of 1876 appeared to have been won by Democrat Samuel Tilden but was challenged by supporters of Republican Rutherford B. Hayes.</a:t>
            </a:r>
          </a:p>
          <a:p>
            <a:pPr lvl="1"/>
            <a:r>
              <a:rPr lang="en-US" sz="2400" dirty="0"/>
              <a:t>The</a:t>
            </a:r>
            <a:r>
              <a:rPr lang="en-US" sz="2400" b="1" dirty="0">
                <a:solidFill>
                  <a:srgbClr val="E46C0A"/>
                </a:solidFill>
                <a:latin typeface="Calibri" charset="0"/>
                <a:ea typeface="ＭＳ Ｐゴシック" charset="0"/>
                <a:cs typeface="Verdana" charset="0"/>
              </a:rPr>
              <a:t> Compromise of 1877 </a:t>
            </a:r>
            <a:r>
              <a:rPr lang="en-US" sz="2400" dirty="0"/>
              <a:t>gave the election to Hayes, while agreeing to Democrats’ request to remove federal troops from the South.</a:t>
            </a:r>
          </a:p>
          <a:p>
            <a:pPr lvl="1"/>
            <a:r>
              <a:rPr lang="en-US" sz="2400" dirty="0"/>
              <a:t>Democrats then regained control of governments in the South, and were called Redeemers by southerners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6200" y="1520325"/>
            <a:ext cx="8534400" cy="762000"/>
          </a:xfrm>
        </p:spPr>
        <p:txBody>
          <a:bodyPr/>
          <a:lstStyle/>
          <a:p>
            <a:r>
              <a:rPr lang="en-US" sz="2000" dirty="0" smtClean="0"/>
              <a:t>Main Idea 3</a:t>
            </a:r>
          </a:p>
          <a:p>
            <a:pPr lvl="1"/>
            <a:r>
              <a:rPr lang="en-US" sz="1800" dirty="0"/>
              <a:t>As Reconstruction ended, the rights of African Americans were restricted.</a:t>
            </a:r>
          </a:p>
        </p:txBody>
      </p:sp>
    </p:spTree>
    <p:extLst>
      <p:ext uri="{BB962C8B-B14F-4D97-AF65-F5344CB8AC3E}">
        <p14:creationId xmlns:p14="http://schemas.microsoft.com/office/powerpoint/2010/main" val="345505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31A146-59F7-204C-A7D6-E01EC24D14D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2438400" y="115826"/>
            <a:ext cx="8077200" cy="457200"/>
          </a:xfrm>
        </p:spPr>
        <p:txBody>
          <a:bodyPr/>
          <a:lstStyle/>
          <a:p>
            <a:r>
              <a:rPr lang="en-US" dirty="0" smtClean="0"/>
              <a:t>African Americans’ Rights Restricted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142875" y="1560576"/>
            <a:ext cx="2514600" cy="3547679"/>
          </a:xfrm>
        </p:spPr>
        <p:txBody>
          <a:bodyPr/>
          <a:lstStyle/>
          <a:p>
            <a:r>
              <a:rPr lang="en-US" sz="2000" dirty="0" smtClean="0"/>
              <a:t>Redeemer Governments</a:t>
            </a:r>
          </a:p>
          <a:p>
            <a:pPr lvl="1"/>
            <a:r>
              <a:rPr lang="en-US" sz="2000" dirty="0"/>
              <a:t>Set up </a:t>
            </a:r>
            <a:r>
              <a:rPr lang="en-US" sz="2000" b="1" dirty="0">
                <a:solidFill>
                  <a:srgbClr val="E46C0A"/>
                </a:solidFill>
                <a:latin typeface="Calibri" charset="0"/>
                <a:ea typeface="ＭＳ Ｐゴシック" charset="0"/>
                <a:cs typeface="Verdana" charset="0"/>
              </a:rPr>
              <a:t>poll tax </a:t>
            </a:r>
            <a:r>
              <a:rPr lang="en-US" sz="2000" dirty="0"/>
              <a:t>to deny African Americans the vote</a:t>
            </a:r>
          </a:p>
          <a:p>
            <a:pPr lvl="1"/>
            <a:r>
              <a:rPr lang="en-US" sz="2000" dirty="0"/>
              <a:t>Introduced legal </a:t>
            </a:r>
            <a:r>
              <a:rPr lang="en-US" sz="2000" b="1" dirty="0">
                <a:solidFill>
                  <a:srgbClr val="E46C0A"/>
                </a:solidFill>
                <a:latin typeface="Calibri" charset="0"/>
                <a:ea typeface="ＭＳ Ｐゴシック" charset="0"/>
                <a:cs typeface="Verdana" charset="0"/>
              </a:rPr>
              <a:t>segregation, </a:t>
            </a:r>
            <a:r>
              <a:rPr lang="en-US" sz="2000" dirty="0"/>
              <a:t>the forced separation of whites and African Americans in public places, through </a:t>
            </a:r>
            <a:r>
              <a:rPr lang="en-US" sz="2000" b="1" dirty="0">
                <a:solidFill>
                  <a:srgbClr val="E46C0A"/>
                </a:solidFill>
                <a:latin typeface="Calibri" charset="0"/>
                <a:ea typeface="ＭＳ Ｐゴシック" charset="0"/>
                <a:cs typeface="Verdana" charset="0"/>
              </a:rPr>
              <a:t>Jim Crow laws</a:t>
            </a:r>
          </a:p>
          <a:p>
            <a:pPr lvl="1"/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3505200" y="1516698"/>
            <a:ext cx="2514600" cy="4237926"/>
          </a:xfrm>
        </p:spPr>
        <p:txBody>
          <a:bodyPr/>
          <a:lstStyle/>
          <a:p>
            <a:r>
              <a:rPr lang="en-US" sz="1800" dirty="0" smtClean="0"/>
              <a:t>Supreme Court</a:t>
            </a:r>
          </a:p>
          <a:p>
            <a:pPr lvl="1"/>
            <a:r>
              <a:rPr lang="en-US" sz="1800" dirty="0"/>
              <a:t>Ruled that Civil Rights Act of 1875 was unconstitutional</a:t>
            </a:r>
          </a:p>
          <a:p>
            <a:pPr lvl="1"/>
            <a:r>
              <a:rPr lang="en-US" sz="1800" b="1" i="1" dirty="0" err="1">
                <a:solidFill>
                  <a:srgbClr val="E46C0A"/>
                </a:solidFill>
                <a:latin typeface="Calibri" charset="0"/>
                <a:ea typeface="ＭＳ Ｐゴシック" charset="0"/>
                <a:cs typeface="Verdana" charset="0"/>
              </a:rPr>
              <a:t>Plessy</a:t>
            </a:r>
            <a:r>
              <a:rPr lang="en-US" sz="1800" b="1" dirty="0">
                <a:solidFill>
                  <a:srgbClr val="E46C0A"/>
                </a:solidFill>
                <a:latin typeface="Calibri" charset="0"/>
                <a:ea typeface="ＭＳ Ｐゴシック" charset="0"/>
                <a:cs typeface="Verdana" charset="0"/>
              </a:rPr>
              <a:t> v. </a:t>
            </a:r>
            <a:r>
              <a:rPr lang="en-US" sz="1800" b="1" i="1" dirty="0">
                <a:solidFill>
                  <a:srgbClr val="E46C0A"/>
                </a:solidFill>
                <a:latin typeface="Calibri" charset="0"/>
                <a:ea typeface="ＭＳ Ｐゴシック" charset="0"/>
                <a:cs typeface="Verdana" charset="0"/>
              </a:rPr>
              <a:t>Ferguson</a:t>
            </a:r>
            <a:r>
              <a:rPr lang="en-US" sz="1800" b="1" dirty="0">
                <a:solidFill>
                  <a:srgbClr val="E46C0A"/>
                </a:solidFill>
                <a:latin typeface="Calibri" charset="0"/>
                <a:ea typeface="ＭＳ Ｐゴシック" charset="0"/>
                <a:cs typeface="Verdana" charset="0"/>
              </a:rPr>
              <a:t> </a:t>
            </a:r>
            <a:r>
              <a:rPr lang="en-US" sz="1800" dirty="0"/>
              <a:t>ruled that segregation was allowed if “separate-but-equal” facilities were provided.</a:t>
            </a:r>
          </a:p>
          <a:p>
            <a:pPr lvl="1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6324600" y="1560576"/>
            <a:ext cx="2514600" cy="4194048"/>
          </a:xfrm>
        </p:spPr>
        <p:txBody>
          <a:bodyPr/>
          <a:lstStyle/>
          <a:p>
            <a:r>
              <a:rPr lang="en-US" sz="1600" dirty="0" smtClean="0"/>
              <a:t>Sharecropping</a:t>
            </a:r>
          </a:p>
          <a:p>
            <a:pPr lvl="1"/>
            <a:r>
              <a:rPr lang="en-US" sz="1600" dirty="0"/>
              <a:t>Few African Americans could afford to buy or rent farms.</a:t>
            </a:r>
          </a:p>
          <a:p>
            <a:pPr lvl="1"/>
            <a:r>
              <a:rPr lang="en-US" sz="1600" dirty="0"/>
              <a:t>Became part of </a:t>
            </a:r>
            <a:r>
              <a:rPr lang="en-US" sz="1600" b="1" dirty="0">
                <a:solidFill>
                  <a:srgbClr val="E46C0A"/>
                </a:solidFill>
                <a:latin typeface="Calibri" charset="0"/>
                <a:ea typeface="ＭＳ Ｐゴシック" charset="0"/>
                <a:cs typeface="Verdana" charset="0"/>
                <a:hlinkClick r:id="rId2"/>
              </a:rPr>
              <a:t>sharecropping</a:t>
            </a:r>
            <a:r>
              <a:rPr lang="en-US" sz="1600" dirty="0"/>
              <a:t> system, providing labor to land-owners and sharing their crops with them</a:t>
            </a:r>
          </a:p>
          <a:p>
            <a:pPr lvl="1"/>
            <a:r>
              <a:rPr lang="en-US" sz="1600" dirty="0"/>
              <a:t>Sharecroppers faced debt.</a:t>
            </a:r>
          </a:p>
          <a:p>
            <a:pPr marL="182880" lvl="1" indent="0">
              <a:buNone/>
            </a:pPr>
            <a:endParaRPr lang="en-US" sz="1100" dirty="0"/>
          </a:p>
        </p:txBody>
      </p:sp>
      <p:pic>
        <p:nvPicPr>
          <p:cNvPr id="12" name="Picture 2" descr="http://www.gallerychuma.com/images/cotton-plantatio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4548969"/>
            <a:ext cx="2895600" cy="2232829"/>
          </a:xfrm>
          <a:prstGeom prst="rect">
            <a:avLst/>
          </a:prstGeom>
          <a:noFill/>
        </p:spPr>
      </p:pic>
      <p:pic>
        <p:nvPicPr>
          <p:cNvPr id="13" name="Picture 2" descr="http://stateofhbcus.files.wordpress.com/2011/08/segregation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2119" y="4524377"/>
            <a:ext cx="2516254" cy="23621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4984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8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819400" y="206702"/>
            <a:ext cx="5730240" cy="396240"/>
          </a:xfrm>
        </p:spPr>
        <p:txBody>
          <a:bodyPr/>
          <a:lstStyle/>
          <a:p>
            <a:r>
              <a:rPr lang="en-US" sz="2400" dirty="0" smtClean="0"/>
              <a:t>Rebuilding Southern Industry	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152400" y="2396266"/>
            <a:ext cx="8077200" cy="4156934"/>
          </a:xfrm>
        </p:spPr>
        <p:txBody>
          <a:bodyPr/>
          <a:lstStyle/>
          <a:p>
            <a:pPr lvl="1"/>
            <a:r>
              <a:rPr lang="en-US" dirty="0"/>
              <a:t>The southern economy suffered cycles of good and bad years, as cotton prices went up and down.</a:t>
            </a:r>
          </a:p>
          <a:p>
            <a:pPr lvl="1"/>
            <a:r>
              <a:rPr lang="en-US" dirty="0"/>
              <a:t>Business leaders hoped industry would strengthen the southern economy and create a New South.</a:t>
            </a:r>
          </a:p>
          <a:p>
            <a:pPr lvl="1"/>
            <a:r>
              <a:rPr lang="en-US" dirty="0"/>
              <a:t>The most successful industrial development was textile </a:t>
            </a:r>
            <a:r>
              <a:rPr lang="en-US" dirty="0" smtClean="0"/>
              <a:t>mills.</a:t>
            </a:r>
          </a:p>
          <a:p>
            <a:pPr lvl="2"/>
            <a:r>
              <a:rPr lang="en-US" dirty="0" smtClean="0"/>
              <a:t>Work </a:t>
            </a:r>
            <a:r>
              <a:rPr lang="en-US" dirty="0"/>
              <a:t>appealed to rural </a:t>
            </a:r>
            <a:r>
              <a:rPr lang="en-US" dirty="0" smtClean="0"/>
              <a:t>families.</a:t>
            </a:r>
          </a:p>
          <a:p>
            <a:pPr lvl="2"/>
            <a:r>
              <a:rPr lang="en-US" dirty="0" smtClean="0"/>
              <a:t>African </a:t>
            </a:r>
            <a:r>
              <a:rPr lang="en-US" dirty="0"/>
              <a:t>Americans not allowed to work in </a:t>
            </a:r>
            <a:r>
              <a:rPr lang="en-US" dirty="0" smtClean="0"/>
              <a:t>mills.</a:t>
            </a:r>
          </a:p>
          <a:p>
            <a:pPr lvl="2"/>
            <a:r>
              <a:rPr lang="en-US" dirty="0" smtClean="0"/>
              <a:t>Long </a:t>
            </a:r>
            <a:r>
              <a:rPr lang="en-US" dirty="0"/>
              <a:t>hours, dangerous working conditions, low wages</a:t>
            </a:r>
          </a:p>
          <a:p>
            <a:pPr lvl="1"/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6200" y="1634266"/>
            <a:ext cx="8534400" cy="762000"/>
          </a:xfrm>
        </p:spPr>
        <p:txBody>
          <a:bodyPr/>
          <a:lstStyle/>
          <a:p>
            <a:r>
              <a:rPr lang="en-US" dirty="0" smtClean="0"/>
              <a:t>Main Idea 4</a:t>
            </a:r>
          </a:p>
          <a:p>
            <a:pPr lvl="1"/>
            <a:r>
              <a:rPr lang="en-US" dirty="0"/>
              <a:t>Southern business leaders relied on industry to rebuild the South.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452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9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819400" y="141732"/>
            <a:ext cx="5730240" cy="396240"/>
          </a:xfrm>
        </p:spPr>
        <p:txBody>
          <a:bodyPr/>
          <a:lstStyle/>
          <a:p>
            <a:r>
              <a:rPr lang="en-US" dirty="0" smtClean="0"/>
              <a:t>Reconstruction in the North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1949" y="2403030"/>
            <a:ext cx="8721051" cy="3193098"/>
          </a:xfrm>
        </p:spPr>
        <p:txBody>
          <a:bodyPr/>
          <a:lstStyle/>
          <a:p>
            <a:r>
              <a:rPr lang="en-US" dirty="0" smtClean="0"/>
              <a:t>Women and Northern African Americans</a:t>
            </a:r>
          </a:p>
          <a:p>
            <a:pPr lvl="1"/>
            <a:r>
              <a:rPr lang="en-US" dirty="0" smtClean="0"/>
              <a:t>Women’s suffragists used the same arguments that Radical Republicans used when passing federal laws that required southern states to allow African American men to vote.</a:t>
            </a:r>
          </a:p>
          <a:p>
            <a:pPr lvl="1"/>
            <a:r>
              <a:rPr lang="en-US" dirty="0" smtClean="0"/>
              <a:t>Utah and Wyoming granted women the vote in 1869.</a:t>
            </a:r>
          </a:p>
          <a:p>
            <a:pPr lvl="1"/>
            <a:r>
              <a:rPr lang="en-US" dirty="0" smtClean="0"/>
              <a:t>African Americans in the North faced racism and segregation.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1949" y="1578864"/>
            <a:ext cx="8534400" cy="762000"/>
          </a:xfrm>
        </p:spPr>
        <p:txBody>
          <a:bodyPr/>
          <a:lstStyle/>
          <a:p>
            <a:r>
              <a:rPr lang="en-US" dirty="0" smtClean="0"/>
              <a:t>Main Idea 5</a:t>
            </a:r>
          </a:p>
          <a:p>
            <a:pPr lvl="1"/>
            <a:r>
              <a:rPr lang="en-US" dirty="0"/>
              <a:t>Northern focus shifted away from Reconstruction effort.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3274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4813</TotalTime>
  <Words>818</Words>
  <Application>Microsoft Office PowerPoint</Application>
  <PresentationFormat>On-screen Show (4:3)</PresentationFormat>
  <Paragraphs>95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ＭＳ Ｐゴシック</vt:lpstr>
      <vt:lpstr>Arial</vt:lpstr>
      <vt:lpstr>Calibri</vt:lpstr>
      <vt:lpstr>Lucida Grande</vt:lpstr>
      <vt:lpstr>Tw Cen MT</vt:lpstr>
      <vt:lpstr>Verdana</vt:lpstr>
      <vt:lpstr>Wingdings</vt:lpstr>
      <vt:lpstr>Wingdings 2</vt:lpstr>
      <vt:lpstr>Median</vt:lpstr>
      <vt:lpstr>Above are examples of Black Codes/Jim Crow Laws and the effects on society.  Explain how these laws kept African-Americans from gaining the rights that they were Constitutionally “guaranteed?”</vt:lpstr>
      <vt:lpstr>Reconstruction  &amp; its Aftermath</vt:lpstr>
      <vt:lpstr>PowerPoint Presentation</vt:lpstr>
      <vt:lpstr>Lesson 3</vt:lpstr>
      <vt:lpstr>Lesson 3</vt:lpstr>
      <vt:lpstr>Lesson 3</vt:lpstr>
      <vt:lpstr>Lesson 3</vt:lpstr>
      <vt:lpstr>Lesson 3</vt:lpstr>
      <vt:lpstr>Lesson 3</vt:lpstr>
      <vt:lpstr>Lesson 3</vt:lpstr>
      <vt:lpstr>Exit Ticket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Reconstruction  &amp; its Aftermath</dc:title>
  <dc:creator>kristopher.wazaney</dc:creator>
  <cp:lastModifiedBy>Lawson, Megan L.</cp:lastModifiedBy>
  <cp:revision>28</cp:revision>
  <dcterms:created xsi:type="dcterms:W3CDTF">2013-03-13T23:17:29Z</dcterms:created>
  <dcterms:modified xsi:type="dcterms:W3CDTF">2019-02-12T13:40:25Z</dcterms:modified>
</cp:coreProperties>
</file>