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60F8-DAA7-4C1D-A2CB-0B222AA99DA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6079-BDD3-4C7D-B752-CE02F2A65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2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sson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 smtClean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LESSON X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8534400" cy="42672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Big Idea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Main Ideas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7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sson_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Segment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00528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60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sson_continued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3203448" cy="304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Module X Lesson 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 smtClean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415114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DE1ADE3-DDCC-4ACE-94B7-BF153D44CA92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044E67-ACAE-4C21-AD85-8E6AE9A78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discoveryeducation.com/techbook2:concept/view/guidConceptId/361C94CF-1AD8-45B0-93DB-817916B7A0E9/guidCourseId/3D825171-B15F-42C8-A31E-EE9E65D8291C/citGuid/32ADAB48-2FF4-444A-B5B4-86B48D80E630/languageId/eng/readingLevelId/11/includeHeader/true/#/tab=explore-tab&amp;page=1&amp;subTab=explore-main-tab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OfrKu8Iqw8I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429000" cy="4325112"/>
          </a:xfrm>
        </p:spPr>
        <p:txBody>
          <a:bodyPr/>
          <a:lstStyle/>
          <a:p>
            <a:r>
              <a:rPr lang="en-US" dirty="0" smtClean="0"/>
              <a:t>How did Lincoln’s death change the course of reconstruction?</a:t>
            </a:r>
            <a:endParaRPr lang="en-US" dirty="0"/>
          </a:p>
        </p:txBody>
      </p:sp>
      <p:pic>
        <p:nvPicPr>
          <p:cNvPr id="4" name="Picture 2" descr="http://www.americanyawp.com/text/wp-content/uploads/Lincoln_and_Johns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71386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50378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1752" y="1447800"/>
            <a:ext cx="4575048" cy="4876800"/>
          </a:xfrm>
        </p:spPr>
        <p:txBody>
          <a:bodyPr/>
          <a:lstStyle/>
          <a:p>
            <a:r>
              <a:rPr lang="en-US" sz="2400" dirty="0" smtClean="0"/>
              <a:t>Election of 1868</a:t>
            </a:r>
          </a:p>
          <a:p>
            <a:pPr lvl="1"/>
            <a:r>
              <a:rPr lang="en-US" sz="2000" dirty="0"/>
              <a:t>The war hero General Ulysses S. Grant was elected president.</a:t>
            </a:r>
          </a:p>
          <a:p>
            <a:pPr lvl="1"/>
            <a:r>
              <a:rPr lang="en-US" sz="2000" dirty="0"/>
              <a:t>He appealed to northern voters. His slogan was “Let Us Have Peace.”</a:t>
            </a:r>
          </a:p>
          <a:p>
            <a:pPr lvl="1"/>
            <a:r>
              <a:rPr lang="en-US" sz="2000" dirty="0"/>
              <a:t>Hundreds of thousands of African Americans also voted for Grant since he was from the “party of Lincoln.”</a:t>
            </a:r>
          </a:p>
          <a:p>
            <a:pPr lvl="1"/>
            <a:r>
              <a:rPr lang="en-US" sz="2000" dirty="0"/>
              <a:t>African American votes helped Grant win a narrow victory.</a:t>
            </a:r>
          </a:p>
          <a:p>
            <a:pPr lvl="1"/>
            <a:endParaRPr lang="en-US" sz="1400" dirty="0"/>
          </a:p>
        </p:txBody>
      </p:sp>
      <p:pic>
        <p:nvPicPr>
          <p:cNvPr id="9" name="Picture 2" descr="http://t3.gstatic.com/images?q=tbn:ANd9GcRaOfjXXBLXeqljJQSgwDY_hYZWlMXMJ5jxKR5JkNv6gxxfinoZ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419600" cy="3333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46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33600" y="558920"/>
            <a:ext cx="5730240" cy="396240"/>
          </a:xfrm>
        </p:spPr>
        <p:txBody>
          <a:bodyPr/>
          <a:lstStyle/>
          <a:p>
            <a:r>
              <a:rPr lang="en-US" sz="2000" dirty="0" smtClean="0"/>
              <a:t>Fifteenth Amendment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81000" y="2209800"/>
            <a:ext cx="8382000" cy="3762124"/>
          </a:xfrm>
        </p:spPr>
        <p:txBody>
          <a:bodyPr/>
          <a:lstStyle/>
          <a:p>
            <a:pPr indent="-137160">
              <a:spcBef>
                <a:spcPct val="20000"/>
              </a:spcBef>
            </a:pPr>
            <a:r>
              <a:rPr lang="en-US" sz="2000" dirty="0" smtClean="0">
                <a:solidFill>
                  <a:srgbClr val="003300"/>
                </a:solidFill>
                <a:ea typeface="ＭＳ Ｐゴシック" charset="0"/>
              </a:rPr>
              <a:t>Radical Republicans in Control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003300"/>
                </a:solidFill>
                <a:ea typeface="ＭＳ Ｐゴシック" charset="0"/>
              </a:rPr>
              <a:t>Wanted </a:t>
            </a:r>
            <a:r>
              <a:rPr lang="en-US" sz="1800" dirty="0">
                <a:solidFill>
                  <a:srgbClr val="003300"/>
                </a:solidFill>
                <a:ea typeface="ＭＳ Ｐゴシック" charset="0"/>
              </a:rPr>
              <a:t>to protect their Reconstruction plan as more southern states rejoined the Union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3300"/>
                </a:solidFill>
                <a:ea typeface="ＭＳ Ｐゴシック" charset="0"/>
              </a:rPr>
              <a:t>Proposed the Fifteenth Amendment in 1869 </a:t>
            </a:r>
            <a:endParaRPr lang="en-US" sz="1800" dirty="0" smtClean="0">
              <a:solidFill>
                <a:srgbClr val="003300"/>
              </a:solidFill>
              <a:ea typeface="ＭＳ Ｐゴシック" charset="0"/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003300"/>
                </a:solidFill>
                <a:ea typeface="ＭＳ Ｐゴシック" charset="0"/>
              </a:rPr>
              <a:t>Fifteenth Amendment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3300"/>
                </a:solidFill>
                <a:ea typeface="ＭＳ Ｐゴシック" charset="0"/>
              </a:rPr>
              <a:t>Went into effect in 1870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1800" dirty="0">
                <a:solidFill>
                  <a:srgbClr val="003300"/>
                </a:solidFill>
                <a:ea typeface="ＭＳ Ｐゴシック" charset="0"/>
              </a:rPr>
              <a:t>Guaranteed African American men the right to vote</a:t>
            </a: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003300"/>
              </a:solidFill>
              <a:ea typeface="ＭＳ Ｐゴシック" charset="0"/>
            </a:endParaRPr>
          </a:p>
          <a:p>
            <a:pPr>
              <a:spcBef>
                <a:spcPct val="20000"/>
              </a:spcBef>
            </a:pPr>
            <a:endParaRPr lang="en-US" dirty="0">
              <a:solidFill>
                <a:srgbClr val="003300"/>
              </a:solidFill>
              <a:ea typeface="ＭＳ Ｐゴシック" charset="0"/>
            </a:endParaRP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28600" y="1246876"/>
            <a:ext cx="8534400" cy="762000"/>
          </a:xfrm>
        </p:spPr>
        <p:txBody>
          <a:bodyPr/>
          <a:lstStyle/>
          <a:p>
            <a:r>
              <a:rPr lang="en-US" sz="2000" dirty="0" smtClean="0"/>
              <a:t>Main Idea 4</a:t>
            </a:r>
          </a:p>
          <a:p>
            <a:pPr lvl="1"/>
            <a:r>
              <a:rPr lang="en-US" sz="1800" dirty="0"/>
              <a:t>The Fifteenth Amendment gave African Americans the right to vote.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192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Exit Ticket</a:t>
            </a:r>
            <a:r>
              <a:rPr lang="en-US" dirty="0" smtClean="0"/>
              <a:t>: Digital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3434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Discovery Education Reconstruction Reading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676400"/>
            <a:ext cx="8229600" cy="381000"/>
          </a:xfrm>
          <a:prstGeom prst="rect">
            <a:avLst/>
          </a:prstGeom>
        </p:spPr>
        <p:txBody>
          <a:bodyPr vert="horz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the 8-2 CCR Discovery Ed assignment on Google Classroom and complete the assignment using the link on the left.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*You will first need to go to MY NC ED CLOUD and login and click on Discovery Ed to get the link to open!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&amp; Its Aftermath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8-2 </a:t>
            </a:r>
            <a:r>
              <a:rPr lang="en-US" dirty="0" smtClean="0"/>
              <a:t>Congress Takes Charge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4600" y="664076"/>
            <a:ext cx="4572000" cy="396240"/>
          </a:xfrm>
        </p:spPr>
        <p:txBody>
          <a:bodyPr/>
          <a:lstStyle/>
          <a:p>
            <a:r>
              <a:rPr lang="en-US" dirty="0" smtClean="0"/>
              <a:t>The Fight over Reconstruction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2336" y="1344168"/>
            <a:ext cx="1502664" cy="256032"/>
          </a:xfrm>
        </p:spPr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 smtClean="0"/>
              <a:t>Big Idea</a:t>
            </a:r>
          </a:p>
          <a:p>
            <a:pPr lvl="1"/>
            <a:r>
              <a:rPr lang="en-US" sz="1600" dirty="0"/>
              <a:t>The return to power of the pre-war southern leadership led Republicans in Congress to take</a:t>
            </a:r>
          </a:p>
          <a:p>
            <a:pPr lvl="1"/>
            <a:r>
              <a:rPr lang="en-US" sz="1600" dirty="0"/>
              <a:t>control of Reconstruction.</a:t>
            </a:r>
          </a:p>
          <a:p>
            <a:r>
              <a:rPr lang="en-US" sz="1800" dirty="0" smtClean="0"/>
              <a:t>Main Ideas</a:t>
            </a:r>
          </a:p>
          <a:p>
            <a:pPr lvl="2"/>
            <a:r>
              <a:rPr lang="en-US" sz="1600" dirty="0"/>
              <a:t>Black Codes led to opposition to President Johnson’s plan for Reconstruction. </a:t>
            </a:r>
          </a:p>
          <a:p>
            <a:pPr lvl="2"/>
            <a:r>
              <a:rPr lang="en-US" sz="1600" dirty="0"/>
              <a:t>The Fourteenth Amendment ensured citizenship for African Americans.</a:t>
            </a:r>
          </a:p>
          <a:p>
            <a:pPr lvl="2"/>
            <a:r>
              <a:rPr lang="en-US" sz="1600" dirty="0"/>
              <a:t>Radical Republicans in Congress took charge of Reconstruction.</a:t>
            </a:r>
          </a:p>
          <a:p>
            <a:pPr lvl="2"/>
            <a:r>
              <a:rPr lang="en-US" sz="1600" dirty="0"/>
              <a:t>The Fifteenth Amendment gave African Americans the right to vote.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5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78948" y="641570"/>
            <a:ext cx="5730240" cy="396240"/>
          </a:xfrm>
        </p:spPr>
        <p:txBody>
          <a:bodyPr/>
          <a:lstStyle/>
          <a:p>
            <a:r>
              <a:rPr lang="en-US" dirty="0" smtClean="0"/>
              <a:t>Opposition to President Johnson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01752" y="1938528"/>
            <a:ext cx="4575048" cy="4690872"/>
          </a:xfrm>
        </p:spPr>
        <p:txBody>
          <a:bodyPr/>
          <a:lstStyle/>
          <a:p>
            <a:r>
              <a:rPr lang="en-US" dirty="0" smtClean="0"/>
              <a:t>Black Codes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state legislatures approved by President Johnson began passing laws to deny civil rights to African Americans.</a:t>
            </a:r>
          </a:p>
          <a:p>
            <a:pPr lvl="1"/>
            <a:r>
              <a:rPr lang="en-US" dirty="0"/>
              <a:t>Every southern state passed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Black Codes, </a:t>
            </a:r>
            <a:r>
              <a:rPr lang="en-US" dirty="0"/>
              <a:t>laws that </a:t>
            </a:r>
            <a:r>
              <a:rPr lang="en-US" dirty="0" smtClean="0"/>
              <a:t>strictly </a:t>
            </a:r>
            <a:r>
              <a:rPr lang="en-US" dirty="0"/>
              <a:t>limited the freedom of African Americans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Could not own </a:t>
            </a:r>
            <a:r>
              <a:rPr lang="en-US" dirty="0"/>
              <a:t>guns or meet after dark</a:t>
            </a:r>
          </a:p>
          <a:p>
            <a:pPr lvl="2"/>
            <a:r>
              <a:rPr lang="en-US" dirty="0"/>
              <a:t>Jailed </a:t>
            </a:r>
            <a:r>
              <a:rPr lang="en-US" dirty="0" smtClean="0"/>
              <a:t>without </a:t>
            </a:r>
            <a:r>
              <a:rPr lang="en-US" dirty="0"/>
              <a:t>jobs</a:t>
            </a:r>
          </a:p>
          <a:p>
            <a:pPr lvl="2"/>
            <a:r>
              <a:rPr lang="en-US" dirty="0"/>
              <a:t>Only jobs </a:t>
            </a:r>
            <a:r>
              <a:rPr lang="en-US" dirty="0" smtClean="0"/>
              <a:t>allowed </a:t>
            </a:r>
            <a:r>
              <a:rPr lang="en-US" dirty="0"/>
              <a:t>was farmer or servant</a:t>
            </a:r>
          </a:p>
          <a:p>
            <a:pPr lvl="2"/>
            <a:r>
              <a:rPr lang="en-US" dirty="0"/>
              <a:t>No voting</a:t>
            </a:r>
          </a:p>
          <a:p>
            <a:pPr lvl="1"/>
            <a:r>
              <a:rPr lang="en-US" dirty="0" smtClean="0"/>
              <a:t>African </a:t>
            </a:r>
            <a:r>
              <a:rPr lang="en-US" dirty="0"/>
              <a:t>Americans organized to oppose the codes.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1752" y="1268750"/>
            <a:ext cx="8534400" cy="762000"/>
          </a:xfrm>
        </p:spPr>
        <p:txBody>
          <a:bodyPr/>
          <a:lstStyle/>
          <a:p>
            <a:r>
              <a:rPr lang="en-US" dirty="0" smtClean="0"/>
              <a:t>Main Idea 1</a:t>
            </a:r>
          </a:p>
          <a:p>
            <a:pPr lvl="1"/>
            <a:r>
              <a:rPr lang="en-US" dirty="0"/>
              <a:t>Black Codes led to opposition to President Johnson’s plan for Reconstruction. 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9" name="Picture 2" descr="http://websupport1.citytech.cuny.edu/Faculty/pcatapano/US2/US%20Images/worsethansla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4068" y="2595896"/>
            <a:ext cx="3795132" cy="3884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420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1752" y="1295400"/>
            <a:ext cx="8634984" cy="5334000"/>
          </a:xfrm>
        </p:spPr>
        <p:txBody>
          <a:bodyPr/>
          <a:lstStyle/>
          <a:p>
            <a:r>
              <a:rPr lang="en-US" sz="2000" dirty="0" smtClean="0"/>
              <a:t>Radical Republicans</a:t>
            </a:r>
          </a:p>
          <a:p>
            <a:pPr lvl="1"/>
            <a:r>
              <a:rPr lang="en-US" sz="1800" dirty="0"/>
              <a:t>Black Codes angered many Republicans, who felt the South was returning to its old </a:t>
            </a:r>
            <a:r>
              <a:rPr lang="en-US" sz="1800" dirty="0" smtClean="0"/>
              <a:t>ways.</a:t>
            </a:r>
          </a:p>
          <a:p>
            <a:pPr lvl="2"/>
            <a:r>
              <a:rPr lang="en-US" sz="1800" dirty="0" smtClean="0"/>
              <a:t>Most </a:t>
            </a:r>
            <a:r>
              <a:rPr lang="en-US" sz="1800" dirty="0"/>
              <a:t>Republicans were moderates who hoped the South would not have to </a:t>
            </a:r>
            <a:r>
              <a:rPr lang="en-US" sz="1800" dirty="0" smtClean="0"/>
              <a:t>be forced </a:t>
            </a:r>
            <a:r>
              <a:rPr lang="en-US" sz="1800" dirty="0"/>
              <a:t>into following the laws.</a:t>
            </a:r>
          </a:p>
          <a:p>
            <a:pPr lvl="1"/>
            <a:r>
              <a:rPr lang="en-US" sz="1800" dirty="0"/>
              <a:t>Radical Republicans took a harsher stance, wanting the government to force change in the South. </a:t>
            </a:r>
          </a:p>
          <a:p>
            <a:pPr lvl="2"/>
            <a:r>
              <a:rPr lang="en-US" sz="1800" dirty="0" smtClean="0"/>
              <a:t>Thaddeus </a:t>
            </a:r>
            <a:r>
              <a:rPr lang="en-US" sz="1800" dirty="0"/>
              <a:t>Stevens of Pennsylvania and Charles Sumner of Massachusetts </a:t>
            </a:r>
            <a:r>
              <a:rPr lang="en-US" sz="1800" dirty="0" smtClean="0"/>
              <a:t>were leaders.</a:t>
            </a:r>
          </a:p>
          <a:p>
            <a:pPr lvl="2"/>
            <a:r>
              <a:rPr lang="en-US" sz="1800" dirty="0" smtClean="0"/>
              <a:t>Radical </a:t>
            </a:r>
            <a:r>
              <a:rPr lang="en-US" sz="1800" dirty="0"/>
              <a:t>Republicans, like the moderate Republicans, believed the Black </a:t>
            </a:r>
            <a:r>
              <a:rPr lang="en-US" sz="1800" dirty="0" smtClean="0"/>
              <a:t>Codes were cruel.</a:t>
            </a:r>
          </a:p>
          <a:p>
            <a:pPr lvl="2"/>
            <a:r>
              <a:rPr lang="en-US" sz="1800" dirty="0" smtClean="0"/>
              <a:t>Unlike </a:t>
            </a:r>
            <a:r>
              <a:rPr lang="en-US" sz="1800" dirty="0"/>
              <a:t>the moderates, they wanted the federal government to be </a:t>
            </a:r>
            <a:r>
              <a:rPr lang="en-US" sz="1800" dirty="0" smtClean="0"/>
              <a:t>more involved </a:t>
            </a:r>
            <a:r>
              <a:rPr lang="en-US" sz="1800" dirty="0"/>
              <a:t>in Reconstruction.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5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33345" y="579364"/>
            <a:ext cx="5730240" cy="396240"/>
          </a:xfrm>
        </p:spPr>
        <p:txBody>
          <a:bodyPr/>
          <a:lstStyle/>
          <a:p>
            <a:r>
              <a:rPr lang="en-US" dirty="0" smtClean="0"/>
              <a:t>Fourteenth Amendment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62054" y="2059631"/>
            <a:ext cx="4386146" cy="4569769"/>
          </a:xfrm>
        </p:spPr>
        <p:txBody>
          <a:bodyPr/>
          <a:lstStyle/>
          <a:p>
            <a:r>
              <a:rPr lang="en-US" dirty="0" smtClean="0"/>
              <a:t>Johnson versus Congress</a:t>
            </a:r>
          </a:p>
          <a:p>
            <a:pPr lvl="1"/>
            <a:r>
              <a:rPr lang="en-US" dirty="0"/>
              <a:t>Radicals urged Congress to pass a bill giving the Freedmen’s Bureau more power.</a:t>
            </a:r>
          </a:p>
          <a:p>
            <a:pPr lvl="1"/>
            <a:r>
              <a:rPr lang="en-US" dirty="0" smtClean="0"/>
              <a:t>Johnson </a:t>
            </a:r>
            <a:r>
              <a:rPr lang="en-US" dirty="0"/>
              <a:t>vetoed the bill because he said Congress could not pass laws until all southern states were back in Congress.</a:t>
            </a:r>
          </a:p>
          <a:p>
            <a:pPr lvl="1"/>
            <a:r>
              <a:rPr lang="en-US" dirty="0" smtClean="0"/>
              <a:t>Republicans </a:t>
            </a:r>
            <a:r>
              <a:rPr lang="en-US" dirty="0"/>
              <a:t>passed the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Civil Rights Act of 1866.</a:t>
            </a:r>
          </a:p>
          <a:p>
            <a:pPr lvl="2"/>
            <a:r>
              <a:rPr lang="en-US" dirty="0" smtClean="0"/>
              <a:t>Johnson </a:t>
            </a:r>
            <a:r>
              <a:rPr lang="en-US" dirty="0"/>
              <a:t>again used his veto </a:t>
            </a:r>
            <a:r>
              <a:rPr lang="en-US" dirty="0" smtClean="0"/>
              <a:t>power.</a:t>
            </a:r>
          </a:p>
          <a:p>
            <a:pPr lvl="2"/>
            <a:r>
              <a:rPr lang="en-US" dirty="0" smtClean="0"/>
              <a:t>Congress </a:t>
            </a:r>
            <a:r>
              <a:rPr lang="en-US" dirty="0"/>
              <a:t>overrode Johnson’s </a:t>
            </a:r>
            <a:r>
              <a:rPr lang="en-US" dirty="0" smtClean="0"/>
              <a:t>veto.</a:t>
            </a:r>
          </a:p>
          <a:p>
            <a:pPr lvl="2"/>
            <a:r>
              <a:rPr lang="en-US" dirty="0" smtClean="0"/>
              <a:t>Republicans </a:t>
            </a:r>
            <a:r>
              <a:rPr lang="en-US" dirty="0"/>
              <a:t>feared that the Act might be overturned.</a:t>
            </a:r>
          </a:p>
          <a:p>
            <a:pPr lvl="1"/>
            <a:r>
              <a:rPr lang="en-US" dirty="0"/>
              <a:t>Republicans then proposed the </a:t>
            </a:r>
            <a:r>
              <a:rPr lang="en-US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Fourteenth Amendment </a:t>
            </a:r>
            <a:r>
              <a:rPr lang="en-US" dirty="0"/>
              <a:t>in 1866.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2054" y="1297631"/>
            <a:ext cx="8534400" cy="762000"/>
          </a:xfrm>
        </p:spPr>
        <p:txBody>
          <a:bodyPr/>
          <a:lstStyle/>
          <a:p>
            <a:r>
              <a:rPr lang="en-US" dirty="0" smtClean="0"/>
              <a:t>Main Idea 2</a:t>
            </a:r>
          </a:p>
          <a:p>
            <a:pPr lvl="1"/>
            <a:r>
              <a:rPr lang="en-US" dirty="0"/>
              <a:t>The Fourteenth Amendment ensured citizenship for African Americans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9" name="Picture 2" descr="http://2.bp.blogspot.com/-Sqla0CazA0I/UBnLtOqR-9I/AAAAAAAAARc/9onhgpGDHAg/s1600/get-attachment-2.asp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701" y="2909845"/>
            <a:ext cx="4286250" cy="345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29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1752" y="1295400"/>
            <a:ext cx="8232648" cy="4343400"/>
          </a:xfrm>
        </p:spPr>
        <p:txBody>
          <a:bodyPr/>
          <a:lstStyle/>
          <a:p>
            <a:r>
              <a:rPr lang="en-US" dirty="0" smtClean="0"/>
              <a:t>The Fourteenth Amendment</a:t>
            </a:r>
          </a:p>
          <a:p>
            <a:pPr lvl="1"/>
            <a:r>
              <a:rPr lang="en-US" dirty="0"/>
              <a:t>Defined all people born or naturalized in United States, except Native Americans, as citizens</a:t>
            </a:r>
          </a:p>
          <a:p>
            <a:pPr lvl="1"/>
            <a:r>
              <a:rPr lang="en-US" dirty="0"/>
              <a:t>Guaranteed citizens equal protection under the law  </a:t>
            </a:r>
          </a:p>
          <a:p>
            <a:pPr lvl="1"/>
            <a:r>
              <a:rPr lang="en-US" dirty="0"/>
              <a:t>Said states could not “deprive any person of life, liberty, or property, without due process of law”</a:t>
            </a:r>
          </a:p>
          <a:p>
            <a:pPr lvl="1"/>
            <a:r>
              <a:rPr lang="en-US" dirty="0"/>
              <a:t>Banned many former Confederate officials from holding state or federal offices</a:t>
            </a:r>
          </a:p>
          <a:p>
            <a:pPr lvl="1"/>
            <a:r>
              <a:rPr lang="en-US" dirty="0"/>
              <a:t>Made state laws subject to federal court review</a:t>
            </a:r>
          </a:p>
          <a:p>
            <a:pPr lvl="1"/>
            <a:r>
              <a:rPr lang="en-US" dirty="0"/>
              <a:t>Gave Congress the power to pass any laws needed to enforce the amendment</a:t>
            </a:r>
          </a:p>
          <a:p>
            <a:pPr lvl="1"/>
            <a:r>
              <a:rPr lang="en-US" dirty="0"/>
              <a:t>The amendment was a key issue in the 1866 congressional elections. Riots and violence occurred. The Republicans won a commanding two-thirds majority in the House and Senate, giving them the power to override any presidential veto.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8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06880" y="716281"/>
            <a:ext cx="5730240" cy="396240"/>
          </a:xfrm>
        </p:spPr>
        <p:txBody>
          <a:bodyPr/>
          <a:lstStyle/>
          <a:p>
            <a:r>
              <a:rPr lang="en-US" dirty="0" smtClean="0"/>
              <a:t>Congress Takes Control of Reconstruction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5496" y="1954082"/>
            <a:ext cx="5445695" cy="4778636"/>
          </a:xfrm>
        </p:spPr>
        <p:txBody>
          <a:bodyPr/>
          <a:lstStyle/>
          <a:p>
            <a:pPr marL="800100" lvl="1"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The elections of 1866 gave Republicans a two-thirds majority in Congress.</a:t>
            </a:r>
          </a:p>
          <a:p>
            <a:pPr marL="800100" lvl="1"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They passed the first of several </a:t>
            </a:r>
            <a:r>
              <a:rPr lang="en-US" sz="1400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Reconstruction Acts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in 1867.</a:t>
            </a:r>
          </a:p>
          <a:p>
            <a:pPr marL="800100" lvl="1"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/>
              <a:t>2 March 1867- put south under </a:t>
            </a:r>
            <a:r>
              <a:rPr lang="en-US" sz="1400" b="1" i="1" u="sng" dirty="0"/>
              <a:t>Martial Law</a:t>
            </a:r>
            <a:r>
              <a:rPr lang="en-US" sz="1400" dirty="0"/>
              <a:t>, or military law</a:t>
            </a:r>
          </a:p>
          <a:p>
            <a:pPr marL="800100" lvl="1"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ea typeface="Verdana" pitchFamily="34" charset="0"/>
                <a:cs typeface="Verdana" pitchFamily="34" charset="0"/>
              </a:rPr>
              <a:t>The </a:t>
            </a:r>
            <a:r>
              <a:rPr lang="en-US" sz="1400" dirty="0">
                <a:ea typeface="Verdana" pitchFamily="34" charset="0"/>
                <a:cs typeface="Verdana" pitchFamily="34" charset="0"/>
              </a:rPr>
              <a:t>laws divided the South into five military districts with a military commander in control of each</a:t>
            </a:r>
            <a:r>
              <a:rPr lang="en-US" sz="14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lvl="2"/>
            <a:r>
              <a:rPr lang="en-US" sz="1200" dirty="0"/>
              <a:t>Divided 10 Rebel states in 5 military districts and set in the army to take </a:t>
            </a:r>
            <a:r>
              <a:rPr lang="en-US" sz="1200" dirty="0" smtClean="0"/>
              <a:t>over and declared that they couldn’t </a:t>
            </a:r>
            <a:r>
              <a:rPr lang="en-US" sz="1200" dirty="0"/>
              <a:t>become </a:t>
            </a:r>
            <a:r>
              <a:rPr lang="en-US" sz="1200" dirty="0" smtClean="0"/>
              <a:t>states </a:t>
            </a:r>
            <a:r>
              <a:rPr lang="en-US" sz="1200" dirty="0"/>
              <a:t>again until elect new reps and write new constitutions</a:t>
            </a:r>
          </a:p>
          <a:p>
            <a:pPr lvl="5"/>
            <a:r>
              <a:rPr lang="en-US" sz="1200" dirty="0"/>
              <a:t>AA men over 21 would be allowed to vote</a:t>
            </a:r>
          </a:p>
          <a:p>
            <a:pPr lvl="5"/>
            <a:r>
              <a:rPr lang="en-US" sz="1200" dirty="0"/>
              <a:t>Former Confederate leaders &amp; politicians could not vote or run for office</a:t>
            </a:r>
          </a:p>
          <a:p>
            <a:pPr lvl="5"/>
            <a:r>
              <a:rPr lang="en-US" sz="1200" dirty="0"/>
              <a:t>Each state would have to ratify 14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  <a:r>
              <a:rPr lang="en-US" sz="1200" dirty="0" smtClean="0"/>
              <a:t>Amendment</a:t>
            </a:r>
            <a:endParaRPr lang="en-US" sz="1600" dirty="0">
              <a:ea typeface="Verdana" pitchFamily="34" charset="0"/>
              <a:cs typeface="Verdana" pitchFamily="34" charset="0"/>
            </a:endParaRPr>
          </a:p>
          <a:p>
            <a:pPr marL="800100" lvl="1" indent="-18288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1400" dirty="0">
                <a:ea typeface="Verdana" pitchFamily="34" charset="0"/>
                <a:cs typeface="Verdana" pitchFamily="34" charset="0"/>
              </a:rPr>
              <a:t>The military would remain in control of the South until southern states rejoined the Union.</a:t>
            </a:r>
          </a:p>
          <a:p>
            <a:pPr marL="411480" lvl="1" indent="0">
              <a:buNone/>
            </a:pP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4800" y="1354837"/>
            <a:ext cx="8534400" cy="762000"/>
          </a:xfrm>
        </p:spPr>
        <p:txBody>
          <a:bodyPr/>
          <a:lstStyle/>
          <a:p>
            <a:r>
              <a:rPr lang="en-US" dirty="0" smtClean="0"/>
              <a:t>Main Idea 3</a:t>
            </a:r>
          </a:p>
          <a:p>
            <a:pPr lvl="1"/>
            <a:r>
              <a:rPr lang="en-US" dirty="0"/>
              <a:t>Radical Republicans in Congress took charge of Reconstruction.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  <p:pic>
        <p:nvPicPr>
          <p:cNvPr id="9" name="Picture 2" descr="http://mrkash.com/activities/images/johnsonimpeach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1192" y="4343400"/>
            <a:ext cx="3662807" cy="2416436"/>
          </a:xfrm>
          <a:prstGeom prst="rect">
            <a:avLst/>
          </a:prstGeom>
          <a:noFill/>
        </p:spPr>
      </p:pic>
      <p:pic>
        <p:nvPicPr>
          <p:cNvPr id="10" name="Picture 4" descr="http://bloximages.chicago2.vip.townnews.com/pantagraph.com/content/tncms/assets/v3/editorial/2/62/2623c32e-f9f1-11e1-95e7-0019bb2963f4/504ba6318038b.preview-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1224777"/>
            <a:ext cx="2438399" cy="328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6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20237" y="1295400"/>
            <a:ext cx="8077200" cy="4343400"/>
          </a:xfrm>
        </p:spPr>
        <p:txBody>
          <a:bodyPr/>
          <a:lstStyle/>
          <a:p>
            <a:r>
              <a:rPr lang="en-US" sz="2400" dirty="0" smtClean="0"/>
              <a:t>President on Trial</a:t>
            </a:r>
          </a:p>
          <a:p>
            <a:pPr lvl="1"/>
            <a:r>
              <a:rPr lang="en-US" sz="2000" dirty="0"/>
              <a:t>Johnson opposed Republican Reconstruction.</a:t>
            </a:r>
          </a:p>
          <a:p>
            <a:pPr lvl="1"/>
            <a:r>
              <a:rPr lang="en-US" sz="2000" dirty="0"/>
              <a:t>Congress passed laws limiting his power.  </a:t>
            </a:r>
          </a:p>
          <a:p>
            <a:pPr lvl="1"/>
            <a:r>
              <a:rPr lang="en-US" sz="2000" dirty="0"/>
              <a:t>Johnson broke the law when he fired Secretary of War Edwin Stanton.</a:t>
            </a:r>
          </a:p>
          <a:p>
            <a:pPr lvl="1"/>
            <a:r>
              <a:rPr lang="en-US" sz="2000" dirty="0"/>
              <a:t>The House of Representatives voted to impeach the president. </a:t>
            </a:r>
            <a:r>
              <a:rPr lang="en-US" sz="2000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Impeachment</a:t>
            </a:r>
            <a:r>
              <a:rPr lang="en-US" sz="2000" dirty="0"/>
              <a:t> is the process used by the legislative body to bring charges of wrongdoing against a public official.</a:t>
            </a:r>
          </a:p>
          <a:p>
            <a:pPr lvl="1"/>
            <a:r>
              <a:rPr lang="en-US" sz="2000" dirty="0"/>
              <a:t>The Senate did not convict Johnson, but his power was greatly reduced.</a:t>
            </a:r>
          </a:p>
          <a:p>
            <a:pPr lvl="1"/>
            <a:r>
              <a:rPr lang="en-US" sz="2000" dirty="0"/>
              <a:t>Johnson decided not to run for reelection in 1868.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6B7"/>
                </a:solidFill>
              </a:rPr>
              <a:t>continued…</a:t>
            </a:r>
            <a:endParaRPr lang="en-US" sz="1400" i="1" dirty="0">
              <a:solidFill>
                <a:srgbClr val="0076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32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313</TotalTime>
  <Words>986</Words>
  <Application>Microsoft Office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Georgia</vt:lpstr>
      <vt:lpstr>Lucida Grande</vt:lpstr>
      <vt:lpstr>Trebuchet MS</vt:lpstr>
      <vt:lpstr>Verdana</vt:lpstr>
      <vt:lpstr>Wingdings 2</vt:lpstr>
      <vt:lpstr>Urban</vt:lpstr>
      <vt:lpstr>Warm Up</vt:lpstr>
      <vt:lpstr>Reconstruction &amp; Its Aftermath</vt:lpstr>
      <vt:lpstr>PowerPoint Presentation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Lesson 2</vt:lpstr>
      <vt:lpstr>Exit Ticket: Digital Activity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Its Aftermath</dc:title>
  <dc:creator>kristopher.wazaney</dc:creator>
  <cp:lastModifiedBy>Lawson, Megan L.</cp:lastModifiedBy>
  <cp:revision>31</cp:revision>
  <dcterms:created xsi:type="dcterms:W3CDTF">2013-03-12T23:53:08Z</dcterms:created>
  <dcterms:modified xsi:type="dcterms:W3CDTF">2018-02-06T14:40:06Z</dcterms:modified>
</cp:coreProperties>
</file>