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68" r:id="rId2"/>
    <p:sldId id="257" r:id="rId3"/>
    <p:sldId id="271" r:id="rId4"/>
    <p:sldId id="272" r:id="rId5"/>
    <p:sldId id="259" r:id="rId6"/>
    <p:sldId id="266" r:id="rId7"/>
    <p:sldId id="273" r:id="rId8"/>
    <p:sldId id="277" r:id="rId9"/>
    <p:sldId id="278" r:id="rId10"/>
    <p:sldId id="274" r:id="rId11"/>
    <p:sldId id="275" r:id="rId12"/>
    <p:sldId id="276" r:id="rId13"/>
    <p:sldId id="269" r:id="rId1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58" d="100"/>
          <a:sy n="58" d="100"/>
        </p:scale>
        <p:origin x="78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5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1439A-DDEE-42FA-AB33-2E2F674A401D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74DDB-F9D0-41EC-864F-3EAA64FF37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2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D487F-F9D8-4E23-BC68-2DE12DF9CC6D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DCBFD-06D0-4615-9651-1158F91EA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87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Missouri Compromise</a:t>
            </a:r>
            <a:r>
              <a:rPr lang="en-US" baseline="0" dirty="0" smtClean="0"/>
              <a:t> 1820 (2:19)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DCBFD-06D0-4615-9651-1158F91EA73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83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Missouri Compromise (Drawn explanation)(3:21)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DCBFD-06D0-4615-9651-1158F91EA73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6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400D770-C729-44B2-81C6-BF123A6DFFD6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F158C6-B56A-4429-9994-DB1C4760C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D770-C729-44B2-81C6-BF123A6DFFD6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58C6-B56A-4429-9994-DB1C4760C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D770-C729-44B2-81C6-BF123A6DFFD6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58C6-B56A-4429-9994-DB1C4760C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sson_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1752" y="914401"/>
            <a:ext cx="2365248" cy="304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Module 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629400"/>
            <a:ext cx="5562600" cy="228600"/>
          </a:xfrm>
        </p:spPr>
        <p:txBody>
          <a:bodyPr/>
          <a:lstStyle/>
          <a:p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63040" y="1261872"/>
            <a:ext cx="4572000" cy="396240"/>
          </a:xfrm>
        </p:spPr>
        <p:txBody>
          <a:bodyPr>
            <a:noAutofit/>
          </a:bodyPr>
          <a:lstStyle>
            <a:lvl1pPr>
              <a:defRPr sz="1700" b="1"/>
            </a:lvl1pPr>
          </a:lstStyle>
          <a:p>
            <a:pPr lvl="0"/>
            <a:r>
              <a:rPr lang="en-US" dirty="0" smtClean="0"/>
              <a:t>Lesson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02336" y="1344168"/>
            <a:ext cx="950976" cy="228600"/>
          </a:xfrm>
          <a:solidFill>
            <a:schemeClr val="accent2">
              <a:lumMod val="40000"/>
              <a:lumOff val="60000"/>
            </a:schemeClr>
          </a:solidFill>
        </p:spPr>
        <p:txBody>
          <a:bodyPr lIns="0" tIns="0" rIns="0" bIns="45720" anchor="ctr" anchorCtr="1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LESSON X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752600"/>
            <a:ext cx="8534400" cy="4267200"/>
          </a:xfrm>
        </p:spPr>
        <p:txBody>
          <a:bodyPr>
            <a:noAutofit/>
          </a:bodyPr>
          <a:lstStyle>
            <a:lvl1pPr>
              <a:spcBef>
                <a:spcPts val="2400"/>
              </a:spcBef>
              <a:defRPr sz="1600" b="1" baseline="0"/>
            </a:lvl1pPr>
            <a:lvl2pPr marL="420624" indent="0">
              <a:buFont typeface="Arial"/>
              <a:buNone/>
              <a:defRPr sz="1500"/>
            </a:lvl2pPr>
            <a:lvl3pPr marL="548640" indent="-137160">
              <a:defRPr sz="1500" baseline="0"/>
            </a:lvl3pPr>
          </a:lstStyle>
          <a:p>
            <a:pPr lvl="0"/>
            <a:r>
              <a:rPr lang="en-US" dirty="0" smtClean="0"/>
              <a:t>Big Idea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Main Ideas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38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esson_Content_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1752" y="914401"/>
            <a:ext cx="2365248" cy="304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Module X Lesson 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629400"/>
            <a:ext cx="5562600" cy="228600"/>
          </a:xfrm>
        </p:spPr>
        <p:txBody>
          <a:bodyPr>
            <a:noAutofit/>
          </a:bodyPr>
          <a:lstStyle/>
          <a:p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69D5280-DBD0-2343-946D-B32C2D72E92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447800"/>
            <a:ext cx="5730240" cy="396240"/>
          </a:xfrm>
        </p:spPr>
        <p:txBody>
          <a:bodyPr>
            <a:noAutofit/>
          </a:bodyPr>
          <a:lstStyle>
            <a:lvl1pPr>
              <a:defRPr sz="17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Segment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2700528"/>
            <a:ext cx="8077200" cy="289560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600" b="1">
                <a:solidFill>
                  <a:srgbClr val="0076B7"/>
                </a:solidFill>
              </a:defRPr>
            </a:lvl1pPr>
            <a:lvl2pPr marL="548640" indent="-137160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500" b="0"/>
            </a:lvl2pPr>
            <a:lvl3pPr marL="960120" indent="-137160">
              <a:buFont typeface="Lucida Grande"/>
              <a:buChar char="-"/>
              <a:defRPr sz="1400" baseline="0"/>
            </a:lvl3pPr>
            <a:lvl4pPr marL="1152144" indent="-192024">
              <a:buFont typeface="Lucida Grande"/>
              <a:buChar char="-"/>
              <a:defRPr sz="1400"/>
            </a:lvl4pPr>
          </a:lstStyle>
          <a:p>
            <a:pPr lvl="0"/>
            <a:r>
              <a:rPr lang="en-US" dirty="0" smtClean="0"/>
              <a:t>Head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938528"/>
            <a:ext cx="8534400" cy="762000"/>
          </a:xfrm>
        </p:spPr>
        <p:txBody>
          <a:bodyPr>
            <a:noAutofit/>
          </a:bodyPr>
          <a:lstStyle>
            <a:lvl1pPr>
              <a:spcBef>
                <a:spcPts val="2400"/>
              </a:spcBef>
              <a:defRPr sz="1600" b="1" baseline="0"/>
            </a:lvl1pPr>
            <a:lvl2pPr marL="420624" indent="0">
              <a:buFont typeface="Arial"/>
              <a:buNone/>
              <a:defRPr sz="1500"/>
            </a:lvl2pPr>
            <a:lvl3pPr marL="548640" indent="-137160">
              <a:defRPr sz="1500" baseline="0"/>
            </a:lvl3pPr>
          </a:lstStyle>
          <a:p>
            <a:pPr lvl="0"/>
            <a:r>
              <a:rPr lang="en-US" dirty="0" smtClean="0"/>
              <a:t>Main Idea X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07252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Lesson_continued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1752" y="914401"/>
            <a:ext cx="3203448" cy="3047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Module X Lesson 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629400"/>
            <a:ext cx="5562600" cy="228600"/>
          </a:xfrm>
        </p:spPr>
        <p:txBody>
          <a:bodyPr>
            <a:noAutofit/>
          </a:bodyPr>
          <a:lstStyle/>
          <a:p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69D5280-DBD0-2343-946D-B32C2D72E9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1905000"/>
            <a:ext cx="8077200" cy="289560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600" b="1">
                <a:solidFill>
                  <a:srgbClr val="0076B7"/>
                </a:solidFill>
              </a:defRPr>
            </a:lvl1pPr>
            <a:lvl2pPr marL="548640" indent="-137160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500" b="0"/>
            </a:lvl2pPr>
            <a:lvl3pPr marL="960120" indent="-137160">
              <a:buFont typeface="Lucida Grande"/>
              <a:buChar char="-"/>
              <a:defRPr sz="1400" baseline="0"/>
            </a:lvl3pPr>
            <a:lvl4pPr marL="1152144" indent="-192024">
              <a:buFont typeface="Lucida Grande"/>
              <a:buChar char="-"/>
              <a:defRPr sz="1400"/>
            </a:lvl4pPr>
          </a:lstStyle>
          <a:p>
            <a:pPr lvl="0"/>
            <a:r>
              <a:rPr lang="en-US" dirty="0" smtClean="0"/>
              <a:t>Head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524000"/>
            <a:ext cx="1219200" cy="381000"/>
          </a:xfrm>
        </p:spPr>
        <p:txBody>
          <a:bodyPr>
            <a:noAutofit/>
          </a:bodyPr>
          <a:lstStyle>
            <a:lvl1pPr>
              <a:spcBef>
                <a:spcPts val="2400"/>
              </a:spcBef>
              <a:defRPr sz="1600" b="1" baseline="0"/>
            </a:lvl1pPr>
            <a:lvl2pPr marL="420624" indent="0">
              <a:buFont typeface="Arial"/>
              <a:buNone/>
              <a:defRPr sz="1500"/>
            </a:lvl2pPr>
            <a:lvl3pPr marL="548640" indent="-137160">
              <a:defRPr sz="1500" baseline="0"/>
            </a:lvl3pPr>
          </a:lstStyle>
          <a:p>
            <a:pPr lvl="0"/>
            <a:r>
              <a:rPr lang="en-US" dirty="0" smtClean="0"/>
              <a:t>Main Idea X</a:t>
            </a:r>
          </a:p>
        </p:txBody>
      </p:sp>
    </p:spTree>
    <p:extLst>
      <p:ext uri="{BB962C8B-B14F-4D97-AF65-F5344CB8AC3E}">
        <p14:creationId xmlns:p14="http://schemas.microsoft.com/office/powerpoint/2010/main" val="300234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Lesson_Content_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1752" y="914401"/>
            <a:ext cx="2365248" cy="304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Module X Lesson 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629400"/>
            <a:ext cx="5562600" cy="228600"/>
          </a:xfrm>
        </p:spPr>
        <p:txBody>
          <a:bodyPr>
            <a:noAutofit/>
          </a:bodyPr>
          <a:lstStyle/>
          <a:p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69D5280-DBD0-2343-946D-B32C2D72E92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447800"/>
            <a:ext cx="5730240" cy="396240"/>
          </a:xfrm>
        </p:spPr>
        <p:txBody>
          <a:bodyPr>
            <a:noAutofit/>
          </a:bodyPr>
          <a:lstStyle>
            <a:lvl1pPr>
              <a:defRPr sz="17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Segment Title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938528"/>
            <a:ext cx="8534400" cy="762000"/>
          </a:xfrm>
        </p:spPr>
        <p:txBody>
          <a:bodyPr>
            <a:noAutofit/>
          </a:bodyPr>
          <a:lstStyle>
            <a:lvl1pPr>
              <a:spcBef>
                <a:spcPts val="2400"/>
              </a:spcBef>
              <a:defRPr sz="1600" b="1" baseline="0"/>
            </a:lvl1pPr>
            <a:lvl2pPr marL="420624" indent="0">
              <a:buFont typeface="Arial"/>
              <a:buNone/>
              <a:defRPr sz="1500"/>
            </a:lvl2pPr>
            <a:lvl3pPr marL="548640" indent="-137160">
              <a:defRPr sz="1500" baseline="0"/>
            </a:lvl3pPr>
          </a:lstStyle>
          <a:p>
            <a:pPr lvl="0"/>
            <a:r>
              <a:rPr lang="en-US" dirty="0" smtClean="0"/>
              <a:t>Main Idea X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2743200"/>
            <a:ext cx="3733800" cy="3395472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600" b="1">
                <a:solidFill>
                  <a:srgbClr val="0076B7"/>
                </a:solidFill>
              </a:defRPr>
            </a:lvl1pPr>
            <a:lvl2pPr marL="320040" indent="-137160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/>
            </a:lvl2pPr>
            <a:lvl3pPr marL="457200" indent="-137160">
              <a:buFont typeface="Lucida Grande"/>
              <a:buChar char="-"/>
              <a:defRPr sz="1400" baseline="0"/>
            </a:lvl3pPr>
            <a:lvl4pPr marL="1152144" indent="-192024">
              <a:buFont typeface="Lucida Grande"/>
              <a:buChar char="-"/>
              <a:defRPr sz="1400"/>
            </a:lvl4pPr>
          </a:lstStyle>
          <a:p>
            <a:pPr lvl="0"/>
            <a:r>
              <a:rPr lang="en-US" dirty="0" smtClean="0"/>
              <a:t>Head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0" y="2819400"/>
            <a:ext cx="0" cy="2743200"/>
          </a:xfrm>
          <a:prstGeom prst="line">
            <a:avLst/>
          </a:prstGeom>
          <a:ln w="19050" cmpd="sng">
            <a:gradFill flip="none" rotWithShape="1">
              <a:gsLst>
                <a:gs pos="1000">
                  <a:schemeClr val="accent1"/>
                </a:gs>
                <a:gs pos="100000">
                  <a:srgbClr val="FFFFFF"/>
                </a:gs>
              </a:gsLst>
              <a:lin ang="162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24400" y="2743200"/>
            <a:ext cx="3886200" cy="3429000"/>
          </a:xfrm>
        </p:spPr>
        <p:txBody>
          <a:bodyPr/>
          <a:lstStyle>
            <a:lvl1pPr>
              <a:defRPr lang="en-US" sz="1600" b="1" kern="1200" dirty="0" smtClean="0">
                <a:solidFill>
                  <a:srgbClr val="0076B7"/>
                </a:solidFill>
                <a:latin typeface="+mn-lt"/>
                <a:ea typeface="+mn-ea"/>
                <a:cs typeface="+mn-cs"/>
              </a:defRPr>
            </a:lvl1pPr>
            <a:lvl2pPr marL="640080" indent="-457200"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137160">
              <a:buFont typeface="Lucida Grande"/>
              <a:buChar char="-"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marL="0" lvl="0" indent="0" algn="l" defTabSz="457200" rtl="0" eaLnBrk="1" latinLnBrk="0" hangingPunct="1">
              <a:spcBef>
                <a:spcPts val="1800"/>
              </a:spcBef>
              <a:spcAft>
                <a:spcPts val="0"/>
              </a:spcAft>
              <a:buFont typeface="Arial"/>
              <a:buNone/>
            </a:pPr>
            <a:r>
              <a:rPr lang="en-US" dirty="0" smtClean="0"/>
              <a:t>Head</a:t>
            </a:r>
          </a:p>
          <a:p>
            <a:pPr marL="320040" lvl="1" indent="-137160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0760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D770-C729-44B2-81C6-BF123A6DFFD6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58C6-B56A-4429-9994-DB1C4760C7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D770-C729-44B2-81C6-BF123A6DFFD6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58C6-B56A-4429-9994-DB1C4760C7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D770-C729-44B2-81C6-BF123A6DFFD6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58C6-B56A-4429-9994-DB1C4760C7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D770-C729-44B2-81C6-BF123A6DFFD6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58C6-B56A-4429-9994-DB1C4760C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D770-C729-44B2-81C6-BF123A6DFFD6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58C6-B56A-4429-9994-DB1C4760C7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D770-C729-44B2-81C6-BF123A6DFFD6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58C6-B56A-4429-9994-DB1C4760C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400D770-C729-44B2-81C6-BF123A6DFFD6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58C6-B56A-4429-9994-DB1C4760C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400D770-C729-44B2-81C6-BF123A6DFFD6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F158C6-B56A-4429-9994-DB1C4760C7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7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400D770-C729-44B2-81C6-BF123A6DFFD6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FF158C6-B56A-4429-9994-DB1C4760C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  <p:sldLayoutId id="2147483687" r:id="rId14"/>
    <p:sldLayoutId id="2147483688" r:id="rId15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TSbn5cE4L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e7Q5AXb3m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</a:t>
            </a:r>
            <a:r>
              <a:rPr lang="en-US" b="1" u="sng" dirty="0" smtClean="0"/>
              <a:t>sectionalism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Up: Spiral Review</a:t>
            </a:r>
            <a:endParaRPr lang="en-US" dirty="0"/>
          </a:p>
        </p:txBody>
      </p:sp>
      <p:pic>
        <p:nvPicPr>
          <p:cNvPr id="2050" name="Picture 2" descr="http://media.npr.org/assets/img/2014/10/14/istock_000023348259small_wide-860cef77f820ca351a343d9a5a448170e7e04fad.jpg?s=1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63014"/>
            <a:ext cx="6195804" cy="348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0439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10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Compromise of 1850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1"/>
            <a:r>
              <a:rPr lang="en-US" dirty="0"/>
              <a:t>Senator Henry Clay offered </a:t>
            </a:r>
            <a:r>
              <a:rPr lang="en-US" b="1" dirty="0">
                <a:solidFill>
                  <a:srgbClr val="E46C0A"/>
                </a:solidFill>
                <a:ea typeface="ＭＳ Ｐゴシック" charset="0"/>
                <a:cs typeface="Verdana" charset="0"/>
              </a:rPr>
              <a:t>Compromise of 1850. </a:t>
            </a:r>
          </a:p>
          <a:p>
            <a:pPr lvl="2"/>
            <a:r>
              <a:rPr lang="en-US" dirty="0" smtClean="0"/>
              <a:t>California </a:t>
            </a:r>
            <a:r>
              <a:rPr lang="en-US" dirty="0"/>
              <a:t>would enter the Union as a free </a:t>
            </a:r>
            <a:r>
              <a:rPr lang="en-US" dirty="0" smtClean="0"/>
              <a:t>state.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rest of the Mexican Cession would be federal land. The </a:t>
            </a:r>
            <a:r>
              <a:rPr lang="en-US" dirty="0" smtClean="0"/>
              <a:t>slavery question </a:t>
            </a:r>
            <a:r>
              <a:rPr lang="en-US" dirty="0"/>
              <a:t>would be decided by popular </a:t>
            </a:r>
            <a:r>
              <a:rPr lang="en-US" dirty="0" smtClean="0"/>
              <a:t>sovereignty.</a:t>
            </a:r>
          </a:p>
          <a:p>
            <a:pPr lvl="2"/>
            <a:r>
              <a:rPr lang="en-US" dirty="0" smtClean="0"/>
              <a:t>Texas </a:t>
            </a:r>
            <a:r>
              <a:rPr lang="en-US" dirty="0"/>
              <a:t>could give up land east of the upper Rio Grande. In return, the </a:t>
            </a:r>
            <a:r>
              <a:rPr lang="en-US" dirty="0" smtClean="0"/>
              <a:t>government </a:t>
            </a:r>
            <a:r>
              <a:rPr lang="en-US" dirty="0"/>
              <a:t>would pay Texas’s debt from when it was an independent </a:t>
            </a:r>
            <a:r>
              <a:rPr lang="en-US" dirty="0" smtClean="0"/>
              <a:t>republic</a:t>
            </a:r>
            <a:r>
              <a:rPr lang="en-US" dirty="0"/>
              <a:t>. </a:t>
            </a:r>
            <a:endParaRPr lang="en-US" dirty="0" smtClean="0"/>
          </a:p>
          <a:p>
            <a:pPr lvl="2"/>
            <a:r>
              <a:rPr lang="en-US" dirty="0" smtClean="0"/>
              <a:t>Slave </a:t>
            </a:r>
            <a:r>
              <a:rPr lang="en-US" dirty="0"/>
              <a:t>trade, but not slavery, would end in the nation’s capital. </a:t>
            </a:r>
            <a:endParaRPr lang="en-US" dirty="0" smtClean="0"/>
          </a:p>
          <a:p>
            <a:pPr lvl="2"/>
            <a:r>
              <a:rPr lang="en-US" dirty="0" smtClean="0"/>
              <a:t>A </a:t>
            </a:r>
            <a:r>
              <a:rPr lang="en-US" dirty="0"/>
              <a:t>more effective fugitive slave law would be passed.</a:t>
            </a:r>
          </a:p>
          <a:p>
            <a:pPr lvl="1"/>
            <a:r>
              <a:rPr lang="en-US" dirty="0" smtClean="0"/>
              <a:t>All 5-parts passed separately.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compromise was enacted and settled most disputes between slave and free states.</a:t>
            </a:r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Main Idea 2</a:t>
            </a:r>
          </a:p>
          <a:p>
            <a:pPr lvl="1"/>
            <a:r>
              <a:rPr lang="en-US" dirty="0"/>
              <a:t>The Compromise of 1850 tried to solve the disputes over slavery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68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11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Fugitive Slave Act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Main Idea 3</a:t>
            </a:r>
          </a:p>
          <a:p>
            <a:pPr lvl="1"/>
            <a:r>
              <a:rPr lang="en-US" dirty="0"/>
              <a:t>The Fugitive Slave Act caused more controversy.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Details of the Fugitive Slave Act</a:t>
            </a:r>
          </a:p>
          <a:p>
            <a:pPr lvl="1"/>
            <a:r>
              <a:rPr lang="en-US" dirty="0"/>
              <a:t>Made it a crime to help runaway slaves and allowed officials to arrest runaway slaves in free areas  </a:t>
            </a:r>
          </a:p>
          <a:p>
            <a:pPr lvl="1"/>
            <a:r>
              <a:rPr lang="en-US" dirty="0"/>
              <a:t>Slaveholders could take suspected fugitives to U.S. commissioners, who decided their fate. Commissioners received more money for returning them to slaveholders. </a:t>
            </a:r>
          </a:p>
          <a:p>
            <a:pPr lvl="1"/>
            <a:r>
              <a:rPr lang="en-US" dirty="0"/>
              <a:t>Accused fugitives could not testify on their own behalf.</a:t>
            </a:r>
          </a:p>
          <a:p>
            <a:pPr marL="182880" lvl="1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Reactions to the Fugitive Slave Act</a:t>
            </a:r>
          </a:p>
          <a:p>
            <a:pPr marL="320040" lvl="1" indent="-137160">
              <a:spcBef>
                <a:spcPts val="600"/>
              </a:spcBef>
              <a:buFont typeface="Arial"/>
              <a:buChar char="•"/>
            </a:pPr>
            <a:r>
              <a:rPr lang="en-US" dirty="0"/>
              <a:t>Enforcement of act immediate</a:t>
            </a:r>
          </a:p>
          <a:p>
            <a:pPr marL="320040" lvl="1" indent="-137160">
              <a:spcBef>
                <a:spcPts val="600"/>
              </a:spcBef>
              <a:buFont typeface="Arial"/>
              <a:buChar char="•"/>
            </a:pPr>
            <a:r>
              <a:rPr lang="en-US" dirty="0"/>
              <a:t>Thousands of northern African Americans fled to Canada in fear.</a:t>
            </a:r>
          </a:p>
          <a:p>
            <a:pPr marL="320040" lvl="1" indent="-137160">
              <a:spcBef>
                <a:spcPts val="600"/>
              </a:spcBef>
              <a:buFont typeface="Arial"/>
              <a:buChar char="•"/>
            </a:pPr>
            <a:r>
              <a:rPr lang="en-US" dirty="0"/>
              <a:t>Act upset northerners</a:t>
            </a:r>
          </a:p>
          <a:p>
            <a:pPr marL="320040" lvl="1" indent="-137160">
              <a:spcBef>
                <a:spcPts val="600"/>
              </a:spcBef>
              <a:buFont typeface="Arial"/>
              <a:buChar char="•"/>
            </a:pPr>
            <a:r>
              <a:rPr lang="en-US" sz="1500" b="1" dirty="0">
                <a:solidFill>
                  <a:srgbClr val="E46C0A"/>
                </a:solidFill>
                <a:ea typeface="ＭＳ Ｐゴシック" charset="0"/>
                <a:cs typeface="Verdana" charset="0"/>
              </a:rPr>
              <a:t>Anthony Burns </a:t>
            </a:r>
            <a:r>
              <a:rPr lang="en-US" dirty="0"/>
              <a:t>was fugitive returned to slavery with federal help in 1854.</a:t>
            </a:r>
          </a:p>
          <a:p>
            <a:pPr marL="320040" lvl="1" indent="-137160">
              <a:spcBef>
                <a:spcPts val="600"/>
              </a:spcBef>
              <a:buFont typeface="Arial"/>
              <a:buChar char="•"/>
            </a:pPr>
            <a:r>
              <a:rPr lang="en-US" dirty="0"/>
              <a:t>Persuaded many to join abolitionist cause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98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12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Antislavery Literature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1"/>
            <a:r>
              <a:rPr lang="en-US" dirty="0"/>
              <a:t>Northern abolitionists used stories of fugitive slaves to gain sympathy for their cause.</a:t>
            </a:r>
          </a:p>
          <a:p>
            <a:pPr lvl="1"/>
            <a:r>
              <a:rPr lang="en-US" dirty="0"/>
              <a:t>Fiction also informed people about the evils of slavery.</a:t>
            </a:r>
          </a:p>
          <a:p>
            <a:pPr lvl="1"/>
            <a:r>
              <a:rPr lang="en-US" dirty="0"/>
              <a:t>Uncle Tom’s Cabin by Harriet Beecher Stowe was an influential antislavery novel published in 1852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More </a:t>
            </a:r>
            <a:r>
              <a:rPr lang="en-US" dirty="0"/>
              <a:t>than 2 million copies sold within a </a:t>
            </a:r>
            <a:r>
              <a:rPr lang="en-US" dirty="0" smtClean="0"/>
              <a:t>decade.</a:t>
            </a:r>
          </a:p>
          <a:p>
            <a:pPr lvl="2"/>
            <a:r>
              <a:rPr lang="en-US" dirty="0" smtClean="0"/>
              <a:t>Still </a:t>
            </a:r>
            <a:r>
              <a:rPr lang="en-US" dirty="0"/>
              <a:t>widely read as source about harsh realities of slavery.</a:t>
            </a:r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Main Idea 4</a:t>
            </a:r>
          </a:p>
          <a:p>
            <a:pPr lvl="1"/>
            <a:r>
              <a:rPr lang="en-US" dirty="0" smtClean="0"/>
              <a:t>Abolitionists used antislavery literature to promote opposition.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93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124200" cy="4525963"/>
          </a:xfrm>
        </p:spPr>
        <p:txBody>
          <a:bodyPr/>
          <a:lstStyle/>
          <a:p>
            <a:r>
              <a:rPr lang="en-US" dirty="0" smtClean="0"/>
              <a:t>What are the main goals of the Missouri Compromise and Compromise of 1850 and why are they just Band-Aids?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Ticket: EQ Review</a:t>
            </a:r>
            <a:endParaRPr lang="en-US" dirty="0"/>
          </a:p>
        </p:txBody>
      </p:sp>
      <p:pic>
        <p:nvPicPr>
          <p:cNvPr id="1028" name="Picture 4" descr="http://www.kingsacademy.com/mhodges/04_American-Government/07_Expansion+Division/pictures/United-States_1850-18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711" y="1481328"/>
            <a:ext cx="5163632" cy="349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ipartbest.com/cliparts/4nT/B4x/4nTB4x8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19816"/>
            <a:ext cx="2049992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clipartbest.com/cliparts/4nT/B4x/4nTB4x8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19972">
            <a:off x="3828441" y="1988975"/>
            <a:ext cx="2049992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85156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to Civil War:</a:t>
            </a:r>
            <a:br>
              <a:rPr lang="en-US" dirty="0" smtClean="0"/>
            </a:br>
            <a:r>
              <a:rPr lang="en-US" sz="3200" dirty="0" smtClean="0"/>
              <a:t>1820-1861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7-1 “Slavery and the West”</a:t>
            </a:r>
            <a:endParaRPr lang="en-US" sz="32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057400" y="1238651"/>
            <a:ext cx="4572000" cy="396240"/>
          </a:xfrm>
        </p:spPr>
        <p:txBody>
          <a:bodyPr/>
          <a:lstStyle/>
          <a:p>
            <a:r>
              <a:rPr lang="en-US" dirty="0" smtClean="0"/>
              <a:t>The Debate over Slavery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02336" y="1344168"/>
            <a:ext cx="1578864" cy="228600"/>
          </a:xfrm>
        </p:spPr>
        <p:txBody>
          <a:bodyPr/>
          <a:lstStyle/>
          <a:p>
            <a:r>
              <a:rPr lang="en-US" dirty="0" smtClean="0"/>
              <a:t>LESSON 1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Big Idea</a:t>
            </a:r>
          </a:p>
          <a:p>
            <a:pPr lvl="1"/>
            <a:r>
              <a:rPr lang="en-US" dirty="0"/>
              <a:t>Antislavery literature and the annexation of new lands intensified the debate over slavery.</a:t>
            </a:r>
          </a:p>
          <a:p>
            <a:r>
              <a:rPr lang="en-US" dirty="0" smtClean="0"/>
              <a:t>Main Ideas</a:t>
            </a:r>
          </a:p>
          <a:p>
            <a:pPr lvl="2"/>
            <a:r>
              <a:rPr lang="en-US" dirty="0"/>
              <a:t>The addition of new land in the West renewed disputes over the expansion of slavery. </a:t>
            </a:r>
          </a:p>
          <a:p>
            <a:pPr lvl="2"/>
            <a:r>
              <a:rPr lang="en-US" dirty="0"/>
              <a:t>The Compromise of 1850 tried to solve the disputes over slavery.</a:t>
            </a:r>
          </a:p>
          <a:p>
            <a:pPr lvl="2"/>
            <a:r>
              <a:rPr lang="en-US" dirty="0"/>
              <a:t>The Fugitive Slave Act caused more controversy.</a:t>
            </a:r>
          </a:p>
          <a:p>
            <a:pPr lvl="2"/>
            <a:r>
              <a:rPr lang="en-US" dirty="0"/>
              <a:t>Abolitionists used antislavery literature to promote opposition.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98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New Land Renews Slavery Disputes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1"/>
            <a:r>
              <a:rPr lang="en-US" dirty="0"/>
              <a:t>Additional land gained after Mexican-American War caused bitter slavery dispute.</a:t>
            </a:r>
          </a:p>
          <a:p>
            <a:pPr lvl="1"/>
            <a:r>
              <a:rPr lang="en-US" dirty="0"/>
              <a:t>Missouri Compromise of 1820 prohibited slavery north of latitude 36°30’.</a:t>
            </a:r>
          </a:p>
          <a:p>
            <a:pPr lvl="1"/>
            <a:r>
              <a:rPr lang="en-US" dirty="0"/>
              <a:t>President Polk wanted to extend the line to the West Coast, dividing Mexican Cession into free and slavery parts.</a:t>
            </a:r>
          </a:p>
          <a:p>
            <a:pPr lvl="1"/>
            <a:r>
              <a:rPr lang="en-US" dirty="0"/>
              <a:t>Some leaders wanted </a:t>
            </a:r>
            <a:r>
              <a:rPr lang="en-US" sz="1400" b="1" dirty="0">
                <a:solidFill>
                  <a:srgbClr val="DC5924"/>
                </a:solidFill>
              </a:rPr>
              <a:t>popular sovereignty, </a:t>
            </a:r>
            <a:r>
              <a:rPr lang="en-US" dirty="0"/>
              <a:t>the idea that political power belongs to the people, to decide on banning or allowing slavery.</a:t>
            </a:r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Main Idea 1</a:t>
            </a:r>
          </a:p>
          <a:p>
            <a:pPr lvl="1"/>
            <a:r>
              <a:rPr lang="en-US" dirty="0"/>
              <a:t>The addition of new land in the West renewed disputes over the </a:t>
            </a:r>
            <a:r>
              <a:rPr lang="en-US" dirty="0" smtClean="0"/>
              <a:t>expansion </a:t>
            </a:r>
            <a:r>
              <a:rPr lang="en-US" dirty="0"/>
              <a:t>of slavery. </a:t>
            </a:r>
          </a:p>
          <a:p>
            <a:pPr lvl="1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6172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76B7"/>
                </a:solidFill>
              </a:rPr>
              <a:t>continued…</a:t>
            </a:r>
            <a:endParaRPr lang="en-US" sz="1400" i="1" dirty="0">
              <a:solidFill>
                <a:srgbClr val="0076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141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States &amp; Slavery Debate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54524" y="1416050"/>
            <a:ext cx="41910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The Missouri Compromise</a:t>
            </a:r>
            <a:endParaRPr lang="en-US" dirty="0">
              <a:hlinkClick r:id="rId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228600" y="2362200"/>
            <a:ext cx="8153400" cy="3581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Senate proposes plan for balance</a:t>
            </a:r>
          </a:p>
          <a:p>
            <a:pPr lvl="1"/>
            <a:r>
              <a:rPr lang="en-US" dirty="0" smtClean="0"/>
              <a:t>Simultaneously admit as states</a:t>
            </a:r>
          </a:p>
          <a:p>
            <a:pPr lvl="2"/>
            <a:r>
              <a:rPr lang="en-US" dirty="0" smtClean="0"/>
              <a:t>Missouri (slave)</a:t>
            </a:r>
          </a:p>
          <a:p>
            <a:pPr lvl="2"/>
            <a:r>
              <a:rPr lang="en-US" dirty="0" smtClean="0"/>
              <a:t>Maine (non-slave)</a:t>
            </a:r>
          </a:p>
          <a:p>
            <a:pPr lvl="1"/>
            <a:r>
              <a:rPr lang="en-US" dirty="0" smtClean="0"/>
              <a:t>Becomes known as the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Missouri Compromise</a:t>
            </a:r>
          </a:p>
          <a:p>
            <a:r>
              <a:rPr lang="en-US" dirty="0" smtClean="0"/>
              <a:t>Also wanted to end slavery debate in territories</a:t>
            </a:r>
          </a:p>
          <a:p>
            <a:pPr lvl="1"/>
            <a:r>
              <a:rPr lang="en-US" dirty="0" smtClean="0"/>
              <a:t>All states above 36’30”° N would be free states</a:t>
            </a:r>
          </a:p>
          <a:p>
            <a:pPr lvl="1"/>
            <a:r>
              <a:rPr lang="en-US" dirty="0" smtClean="0"/>
              <a:t>All states below 36’30”° N would be allowed slavery</a:t>
            </a:r>
          </a:p>
          <a:p>
            <a:r>
              <a:rPr lang="en-US" dirty="0" smtClean="0"/>
              <a:t>Speaker of the House Henry Clay pushes proposals through quickly by 1820</a:t>
            </a:r>
          </a:p>
          <a:p>
            <a:pPr lvl="1"/>
            <a:r>
              <a:rPr lang="en-US" dirty="0" smtClean="0"/>
              <a:t>Ends the slavery debate for 25 yrs. But comes back by 1840!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uiExpand="1" build="allAtOnce" animBg="1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eachers.henrico.k12.va.us/tucker/strusky_m/webquests/VUS6_madisonmonroe/Missouri_Compromise_map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19958" y="1219200"/>
            <a:ext cx="8077200" cy="2895600"/>
          </a:xfrm>
        </p:spPr>
        <p:txBody>
          <a:bodyPr/>
          <a:lstStyle/>
          <a:p>
            <a:r>
              <a:rPr lang="en-US" dirty="0" smtClean="0"/>
              <a:t>Regional Differences about Slavery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ea typeface="ＭＳ Ｐゴシック" charset="0"/>
                <a:cs typeface="Verdana" charset="0"/>
              </a:rPr>
              <a:t>Some </a:t>
            </a:r>
            <a:r>
              <a:rPr lang="en-US" dirty="0">
                <a:ea typeface="ＭＳ Ｐゴシック" charset="0"/>
                <a:cs typeface="Verdana" charset="0"/>
              </a:rPr>
              <a:t>northerners wanted to ban slavery in all parts of the Mexican Cession. 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ea typeface="ＭＳ Ｐゴシック" charset="0"/>
                <a:cs typeface="Verdana" charset="0"/>
              </a:rPr>
              <a:t>The </a:t>
            </a:r>
            <a:r>
              <a:rPr lang="en-US" b="1" dirty="0">
                <a:solidFill>
                  <a:srgbClr val="E46C0A"/>
                </a:solidFill>
                <a:ea typeface="ＭＳ Ｐゴシック" charset="0"/>
                <a:cs typeface="Verdana" charset="0"/>
              </a:rPr>
              <a:t>Wilmot Proviso</a:t>
            </a:r>
            <a:r>
              <a:rPr lang="en-US" dirty="0">
                <a:ea typeface="ＭＳ Ｐゴシック" charset="0"/>
                <a:cs typeface="Verdana" charset="0"/>
              </a:rPr>
              <a:t>, prohibiting slavery there, was proposed but not enacted.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b="1" dirty="0">
                <a:solidFill>
                  <a:srgbClr val="E46C0A"/>
                </a:solidFill>
                <a:ea typeface="ＭＳ Ｐゴシック" charset="0"/>
                <a:cs typeface="Verdana" charset="0"/>
              </a:rPr>
              <a:t>Sectionalism</a:t>
            </a:r>
            <a:r>
              <a:rPr lang="en-US" dirty="0">
                <a:ea typeface="ＭＳ Ｐゴシック" charset="0"/>
                <a:cs typeface="Verdana" charset="0"/>
              </a:rPr>
              <a:t>, favoring the interests of one section or region over the interests of the entire country, was on the rise.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ea typeface="ＭＳ Ｐゴシック" charset="0"/>
                <a:cs typeface="Verdana" charset="0"/>
              </a:rPr>
              <a:t>Antislavery northerners formed a new party–the </a:t>
            </a:r>
            <a:r>
              <a:rPr lang="en-US" b="1" dirty="0">
                <a:solidFill>
                  <a:srgbClr val="E46C0A"/>
                </a:solidFill>
                <a:ea typeface="ＭＳ Ｐゴシック" charset="0"/>
                <a:cs typeface="Verdana" charset="0"/>
              </a:rPr>
              <a:t>Free-Soil Party</a:t>
            </a:r>
            <a:r>
              <a:rPr lang="en-US" dirty="0">
                <a:ea typeface="ＭＳ Ｐゴシック" charset="0"/>
                <a:cs typeface="Verdana" charset="0"/>
              </a:rPr>
              <a:t>–to support the Wilmot Proviso.</a:t>
            </a:r>
            <a:endParaRPr lang="en-US" sz="1400" dirty="0">
              <a:solidFill>
                <a:srgbClr val="0D0D0D"/>
              </a:solidFill>
              <a:ea typeface="ＭＳ Ｐゴシック" charset="0"/>
            </a:endParaRP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D0D0D"/>
                </a:solidFill>
              </a:rPr>
              <a:t> </a:t>
            </a:r>
            <a:r>
              <a:rPr lang="en-US" dirty="0"/>
              <a:t>California Question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ea typeface="ＭＳ Ｐゴシック" charset="0"/>
              </a:rPr>
              <a:t>California applied to enter the Union.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ea typeface="ＭＳ Ｐゴシック" charset="0"/>
              </a:rPr>
              <a:t>Southerners did not want California to be a free state because it would upset the balance of slave and free states.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46435" y="152400"/>
            <a:ext cx="1219200" cy="381000"/>
          </a:xfrm>
        </p:spPr>
        <p:txBody>
          <a:bodyPr/>
          <a:lstStyle/>
          <a:p>
            <a:r>
              <a:rPr lang="en-US" dirty="0" smtClean="0"/>
              <a:t>Main Idea 1</a:t>
            </a:r>
            <a:endParaRPr lang="en-US" dirty="0"/>
          </a:p>
        </p:txBody>
      </p:sp>
      <p:pic>
        <p:nvPicPr>
          <p:cNvPr id="8" name="Picture 3" descr="http://www.whitehouse.gov/sites/default/files/first-family/masthead_image/12zt_header_sm.jpg?12511384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43400"/>
            <a:ext cx="4419600" cy="2514600"/>
          </a:xfrm>
          <a:prstGeom prst="rect">
            <a:avLst/>
          </a:prstGeom>
          <a:noFill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929556"/>
            <a:ext cx="3886200" cy="281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4727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xroads.virginia.edu/~MAP/TERRITORY/us_1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781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321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http://www.whitehouse.gov/sites/default/files/first-family/masthead_image/13mf_header_sm.jpg?12508772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839200" cy="670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893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2328</TotalTime>
  <Words>793</Words>
  <Application>Microsoft Office PowerPoint</Application>
  <PresentationFormat>On-screen Show (4:3)</PresentationFormat>
  <Paragraphs>97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ＭＳ Ｐゴシック</vt:lpstr>
      <vt:lpstr>Arial</vt:lpstr>
      <vt:lpstr>Calibri</vt:lpstr>
      <vt:lpstr>Lucida Grande</vt:lpstr>
      <vt:lpstr>Lucida Sans Unicode</vt:lpstr>
      <vt:lpstr>Verdana</vt:lpstr>
      <vt:lpstr>Wingdings 2</vt:lpstr>
      <vt:lpstr>Wingdings 3</vt:lpstr>
      <vt:lpstr>Concourse</vt:lpstr>
      <vt:lpstr>Warm Up: Spiral Review</vt:lpstr>
      <vt:lpstr>Road to Civil War: 1820-1861</vt:lpstr>
      <vt:lpstr>PowerPoint Presentation</vt:lpstr>
      <vt:lpstr>Lesson 1</vt:lpstr>
      <vt:lpstr>Adding States &amp; Slavery Debate</vt:lpstr>
      <vt:lpstr>PowerPoint Presentation</vt:lpstr>
      <vt:lpstr>Lesson 1</vt:lpstr>
      <vt:lpstr>PowerPoint Presentation</vt:lpstr>
      <vt:lpstr>PowerPoint Presentation</vt:lpstr>
      <vt:lpstr>Lesson 1</vt:lpstr>
      <vt:lpstr>Lesson 1</vt:lpstr>
      <vt:lpstr>Lesson 1</vt:lpstr>
      <vt:lpstr>Exit Ticket: EQ Review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to Civil War: 1820-1861</dc:title>
  <dc:creator>kristopher.wazaney</dc:creator>
  <cp:lastModifiedBy>Lawson, Megan L.</cp:lastModifiedBy>
  <cp:revision>44</cp:revision>
  <cp:lastPrinted>2018-01-03T15:19:07Z</cp:lastPrinted>
  <dcterms:created xsi:type="dcterms:W3CDTF">2013-01-02T17:59:45Z</dcterms:created>
  <dcterms:modified xsi:type="dcterms:W3CDTF">2019-01-03T21:00:01Z</dcterms:modified>
</cp:coreProperties>
</file>